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5"/>
    <p:sldMasterId id="2147483651" r:id="rId6"/>
  </p:sldMasterIdLst>
  <p:notesMasterIdLst>
    <p:notesMasterId r:id="rId34"/>
  </p:notesMasterIdLst>
  <p:handoutMasterIdLst>
    <p:handoutMasterId r:id="rId35"/>
  </p:handoutMasterIdLst>
  <p:sldIdLst>
    <p:sldId id="330" r:id="rId7"/>
    <p:sldId id="351" r:id="rId8"/>
    <p:sldId id="469" r:id="rId9"/>
    <p:sldId id="437" r:id="rId10"/>
    <p:sldId id="457" r:id="rId11"/>
    <p:sldId id="443" r:id="rId12"/>
    <p:sldId id="444" r:id="rId13"/>
    <p:sldId id="459" r:id="rId14"/>
    <p:sldId id="460" r:id="rId15"/>
    <p:sldId id="456" r:id="rId16"/>
    <p:sldId id="449" r:id="rId17"/>
    <p:sldId id="458" r:id="rId18"/>
    <p:sldId id="451" r:id="rId19"/>
    <p:sldId id="461" r:id="rId20"/>
    <p:sldId id="462" r:id="rId21"/>
    <p:sldId id="463" r:id="rId22"/>
    <p:sldId id="464" r:id="rId23"/>
    <p:sldId id="465" r:id="rId24"/>
    <p:sldId id="466" r:id="rId25"/>
    <p:sldId id="467" r:id="rId26"/>
    <p:sldId id="446" r:id="rId27"/>
    <p:sldId id="452" r:id="rId28"/>
    <p:sldId id="468" r:id="rId29"/>
    <p:sldId id="453" r:id="rId30"/>
    <p:sldId id="427" r:id="rId31"/>
    <p:sldId id="471" r:id="rId32"/>
    <p:sldId id="428" r:id="rId33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prnPr prnWhat="handouts3" clrMode="gray" frameSlides="1"/>
  <p:showPr showNarration="1" useTimings="0">
    <p:present/>
    <p:sldAll/>
    <p:penClr>
      <a:srgbClr val="FF0000"/>
    </p:penClr>
  </p:showPr>
  <p:clrMru>
    <a:srgbClr val="003399"/>
    <a:srgbClr val="663300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3263" autoAdjust="0"/>
    <p:restoredTop sz="71294" autoAdjust="0"/>
  </p:normalViewPr>
  <p:slideViewPr>
    <p:cSldViewPr snapToGrid="0">
      <p:cViewPr varScale="1">
        <p:scale>
          <a:sx n="79" d="100"/>
          <a:sy n="79" d="100"/>
        </p:scale>
        <p:origin x="-1824" y="-84"/>
      </p:cViewPr>
      <p:guideLst>
        <p:guide orient="horz" pos="2160"/>
        <p:guide orient="horz" pos="144"/>
        <p:guide orient="horz" pos="891"/>
        <p:guide orient="horz" pos="1200"/>
        <p:guide orient="horz" pos="1488"/>
        <p:guide pos="2880"/>
        <p:guide pos="2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1554" y="-72"/>
      </p:cViewPr>
      <p:guideLst>
        <p:guide orient="horz" pos="2929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73016" cy="46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59" tIns="46229" rIns="92459" bIns="46229" numCol="1" anchor="t" anchorCtr="0" compatLnSpc="1">
            <a:prstTxWarp prst="textNoShape">
              <a:avLst/>
            </a:prstTxWarp>
          </a:bodyPr>
          <a:lstStyle>
            <a:lvl1pPr defTabSz="924927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Microsoft Office 2007 System</a:t>
            </a:r>
          </a:p>
          <a:p>
            <a:pPr>
              <a:defRPr/>
            </a:pPr>
            <a:r>
              <a:rPr lang="en-US"/>
              <a:t>Introduction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985" y="1"/>
            <a:ext cx="2973016" cy="46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59" tIns="46229" rIns="92459" bIns="46229" numCol="1" anchor="t" anchorCtr="0" compatLnSpc="1">
            <a:prstTxWarp prst="textNoShape">
              <a:avLst/>
            </a:prstTxWarp>
          </a:bodyPr>
          <a:lstStyle>
            <a:lvl1pPr algn="r" defTabSz="924927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 2006</a:t>
            </a: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985" y="8830956"/>
            <a:ext cx="2973016" cy="46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59" tIns="46229" rIns="92459" bIns="46229" numCol="1" anchor="b" anchorCtr="0" compatLnSpc="1">
            <a:prstTxWarp prst="textNoShape">
              <a:avLst/>
            </a:prstTxWarp>
          </a:bodyPr>
          <a:lstStyle>
            <a:lvl1pPr algn="r" defTabSz="924927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4145A738-CDA5-4A01-AE33-37C5013AB3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398476" y="8830956"/>
            <a:ext cx="2054968" cy="46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59" tIns="46229" rIns="92459" bIns="46229" numCol="1" anchor="b" anchorCtr="0" compatLnSpc="1">
            <a:prstTxWarp prst="textNoShape">
              <a:avLst/>
            </a:prstTxWarp>
          </a:bodyPr>
          <a:lstStyle>
            <a:lvl1pPr algn="ctr" defTabSz="924927">
              <a:defRPr sz="1200" b="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273591" y="9016822"/>
            <a:ext cx="2447114" cy="247124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90747" tIns="45373" rIns="90747" bIns="45373">
            <a:spAutoFit/>
          </a:bodyPr>
          <a:lstStyle/>
          <a:p>
            <a:pPr defTabSz="907914">
              <a:spcBef>
                <a:spcPct val="50000"/>
              </a:spcBef>
              <a:defRPr/>
            </a:pPr>
            <a:r>
              <a:rPr lang="en-US" sz="1000" b="0" dirty="0"/>
              <a:t>© 2006 Microsoft Corporation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73016" cy="46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59" tIns="46229" rIns="92459" bIns="46229" numCol="1" anchor="t" anchorCtr="0" compatLnSpc="1">
            <a:prstTxWarp prst="textNoShape">
              <a:avLst/>
            </a:prstTxWarp>
          </a:bodyPr>
          <a:lstStyle>
            <a:lvl1pPr defTabSz="924927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985" y="1"/>
            <a:ext cx="2973016" cy="46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59" tIns="46229" rIns="92459" bIns="46229" numCol="1" anchor="t" anchorCtr="0" compatLnSpc="1">
            <a:prstTxWarp prst="textNoShape">
              <a:avLst/>
            </a:prstTxWarp>
          </a:bodyPr>
          <a:lstStyle>
            <a:lvl1pPr algn="r" defTabSz="924927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8075" y="698500"/>
            <a:ext cx="4643438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008" y="4417040"/>
            <a:ext cx="5027984" cy="418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59" tIns="46229" rIns="92459" bIns="4622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956"/>
            <a:ext cx="2973016" cy="46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59" tIns="46229" rIns="92459" bIns="46229" numCol="1" anchor="b" anchorCtr="0" compatLnSpc="1">
            <a:prstTxWarp prst="textNoShape">
              <a:avLst/>
            </a:prstTxWarp>
          </a:bodyPr>
          <a:lstStyle>
            <a:lvl1pPr defTabSz="924927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985" y="8830956"/>
            <a:ext cx="2973016" cy="46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59" tIns="46229" rIns="92459" bIns="46229" numCol="1" anchor="b" anchorCtr="0" compatLnSpc="1">
            <a:prstTxWarp prst="textNoShape">
              <a:avLst/>
            </a:prstTxWarp>
          </a:bodyPr>
          <a:lstStyle>
            <a:lvl1pPr algn="r" defTabSz="924927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1A686AA3-C443-41D8-910B-AED9D536A9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4BE39D-2C0D-4F3A-A22C-40FEEA0232F8}" type="slidenum">
              <a:rPr lang="en-US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016" y="4417040"/>
            <a:ext cx="5483968" cy="4181194"/>
          </a:xfrm>
          <a:noFill/>
          <a:ln/>
        </p:spPr>
        <p:txBody>
          <a:bodyPr/>
          <a:lstStyle/>
          <a:p>
            <a:r>
              <a:rPr lang="en-US" dirty="0" smtClean="0"/>
              <a:t>Ask about:</a:t>
            </a:r>
          </a:p>
          <a:p>
            <a:r>
              <a:rPr lang="en-US" dirty="0" smtClean="0"/>
              <a:t>ASP.NET</a:t>
            </a:r>
            <a:r>
              <a:rPr lang="en-US" baseline="0" dirty="0" smtClean="0"/>
              <a:t> developers</a:t>
            </a:r>
          </a:p>
          <a:p>
            <a:r>
              <a:rPr lang="en-US" baseline="0" dirty="0" smtClean="0"/>
              <a:t>SharePoint perception</a:t>
            </a:r>
          </a:p>
          <a:p>
            <a:r>
              <a:rPr lang="en-US" baseline="0" dirty="0" smtClean="0"/>
              <a:t>SharePoint developers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3/27/2009 2:14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10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</a:rPr>
              <a:t>SharePoint DLLs</a:t>
            </a:r>
            <a:r>
              <a:rPr lang="en-US" baseline="0" dirty="0" smtClean="0">
                <a:latin typeface="Arial" charset="0"/>
              </a:rPr>
              <a:t> need to be copied if deploying remotely.</a:t>
            </a: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3/27/2009 2:14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11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</a:rPr>
              <a:t>SharePoint DLLs</a:t>
            </a:r>
            <a:r>
              <a:rPr lang="en-US" baseline="0" dirty="0" smtClean="0">
                <a:latin typeface="Arial" charset="0"/>
              </a:rPr>
              <a:t> need to be copied if deploying remotely.</a:t>
            </a: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3/27/2009 2:14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12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3/27/2009 2:14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13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 manual deployment.  Copy a</a:t>
            </a:r>
            <a:r>
              <a:rPr lang="en-US" baseline="0" dirty="0" smtClean="0"/>
              <a:t> binary out with a web part and manually copy DLL to the GAC.</a:t>
            </a:r>
          </a:p>
          <a:p>
            <a:r>
              <a:rPr lang="en-US" baseline="0" dirty="0" smtClean="0"/>
              <a:t>Demo how to export an existing .</a:t>
            </a:r>
            <a:r>
              <a:rPr lang="en-US" baseline="0" dirty="0" err="1" smtClean="0"/>
              <a:t>webpart</a:t>
            </a:r>
            <a:r>
              <a:rPr lang="en-US" baseline="0" dirty="0" smtClean="0"/>
              <a:t> definition to build from.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686AA3-C443-41D8-910B-AED9D536A9C1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3/27/2009 2:14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3/27/2009 2:14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16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</a:rPr>
              <a:t>Inform audience that solutions can be upgrade and retracted</a:t>
            </a:r>
            <a:r>
              <a:rPr lang="en-US" baseline="0" dirty="0" smtClean="0">
                <a:latin typeface="Arial" charset="0"/>
              </a:rPr>
              <a:t> and what happens.</a:t>
            </a: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3/27/2009 2:14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17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3/27/2009 2:14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18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3/27/2009 2:14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19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err="1" smtClean="0">
                <a:latin typeface="Arial" charset="0"/>
              </a:rPr>
              <a:t>TemplateFiles</a:t>
            </a:r>
            <a:r>
              <a:rPr lang="en-US" dirty="0" smtClean="0">
                <a:latin typeface="Arial" charset="0"/>
              </a:rPr>
              <a:t> -</a:t>
            </a:r>
            <a:r>
              <a:rPr lang="en-US" baseline="0" dirty="0" smtClean="0">
                <a:latin typeface="Arial" charset="0"/>
              </a:rPr>
              <a:t> .</a:t>
            </a:r>
            <a:r>
              <a:rPr lang="en-US" baseline="0" dirty="0" err="1" smtClean="0">
                <a:latin typeface="Arial" charset="0"/>
              </a:rPr>
              <a:t>webpart</a:t>
            </a: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5F964FB-600B-4F2A-A494-3B22BCEFDE52}" type="slidenum">
              <a:rPr lang="en-US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3/27/2009 2:14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20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</a:rPr>
              <a:t>Deploy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smtClean="0">
                <a:latin typeface="Arial" charset="0"/>
              </a:rPr>
              <a:t>and Retract can be done via Central Admin.</a:t>
            </a: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3/27/2009 2:14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21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</a:rPr>
              <a:t>SharePoint DLLs</a:t>
            </a:r>
            <a:r>
              <a:rPr lang="en-US" baseline="0" dirty="0" smtClean="0">
                <a:latin typeface="Arial" charset="0"/>
              </a:rPr>
              <a:t> need to be copied if deploying remotely.</a:t>
            </a: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Explain the manifest</a:t>
            </a:r>
            <a:r>
              <a:rPr lang="en-US" baseline="0" dirty="0" smtClean="0"/>
              <a:t>.xml and cab.ddf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686AA3-C443-41D8-910B-AED9D536A9C1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VSeWSS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686AA3-C443-41D8-910B-AED9D536A9C1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FED1DA-C69D-4672-B1E0-E3D061D25102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 the use of BDC Tools,</a:t>
            </a:r>
            <a:r>
              <a:rPr lang="en-US" baseline="0" dirty="0" smtClean="0"/>
              <a:t> the </a:t>
            </a:r>
            <a:r>
              <a:rPr lang="en-US" baseline="0" dirty="0" err="1" smtClean="0"/>
              <a:t>MetaData</a:t>
            </a:r>
            <a:r>
              <a:rPr lang="en-US" baseline="0" dirty="0" smtClean="0"/>
              <a:t> Model and the Import Process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686AA3-C443-41D8-910B-AED9D536A9C1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5F964FB-600B-4F2A-A494-3B22BCEFDE52}" type="slidenum">
              <a:rPr lang="en-US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686AA3-C443-41D8-910B-AED9D536A9C1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5F964FB-600B-4F2A-A494-3B22BCEFDE52}" type="slidenum">
              <a:rPr lang="en-US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3/27/2009 2:14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4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</a:rPr>
              <a:t>Ask for other challenges?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686AA3-C443-41D8-910B-AED9D536A9C1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3/27/2009 2:14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</a:rPr>
              <a:t>Review the 12 Hive.</a:t>
            </a:r>
          </a:p>
          <a:p>
            <a:pPr eaLnBrk="1" hangingPunct="1"/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3/27/2009 2:14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7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3/27/2009 2:14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</a:rPr>
              <a:t>SharePoint DLLs</a:t>
            </a:r>
            <a:r>
              <a:rPr lang="en-US" baseline="0" dirty="0" smtClean="0">
                <a:latin typeface="Arial" charset="0"/>
              </a:rPr>
              <a:t> need to be copied if deploying remotely.</a:t>
            </a: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3/27/2009 2:14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9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</a:rPr>
              <a:t>SharePoint DLLs</a:t>
            </a:r>
            <a:r>
              <a:rPr lang="en-US" baseline="0" dirty="0" smtClean="0">
                <a:latin typeface="Arial" charset="0"/>
              </a:rPr>
              <a:t> need to be copied if deploying remotely.</a:t>
            </a: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MSOfficeLogo-h-BLK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297738" y="6129338"/>
            <a:ext cx="1549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905000"/>
            <a:ext cx="7772400" cy="14097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47700" y="4927600"/>
            <a:ext cx="7861300" cy="585788"/>
          </a:xfrm>
        </p:spPr>
        <p:txBody>
          <a:bodyPr anchor="ctr"/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7025" y="228600"/>
            <a:ext cx="2097088" cy="3402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228600"/>
            <a:ext cx="6143625" cy="3402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MSOfficeLogo-h-BLK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297738" y="6129338"/>
            <a:ext cx="1549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905000"/>
            <a:ext cx="7772400" cy="14097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47700" y="4927600"/>
            <a:ext cx="7861300" cy="585788"/>
          </a:xfrm>
        </p:spPr>
        <p:txBody>
          <a:bodyPr anchor="ctr"/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6050"/>
            <a:ext cx="4117975" cy="221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375" y="1416050"/>
            <a:ext cx="4117975" cy="221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7025" y="228600"/>
            <a:ext cx="2097088" cy="3402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228600"/>
            <a:ext cx="6143625" cy="3402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6050"/>
            <a:ext cx="4117975" cy="221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375" y="1416050"/>
            <a:ext cx="4117975" cy="221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28600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416050"/>
            <a:ext cx="838835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8" descr="MSOfficeLogo-h-BLK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7297738" y="6129338"/>
            <a:ext cx="1549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31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32" r:id="rId12"/>
  </p:sldLayoutIdLst>
  <p:transition>
    <p:strips dir="rd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571500" indent="-5715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Ø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428750" indent="-39846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828800" indent="-39846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227263" indent="-39687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6844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1416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5988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0560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28600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416050"/>
            <a:ext cx="838835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2052" name="Picture 6" descr="MSOfficeLogo-h-BLK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7297738" y="6129338"/>
            <a:ext cx="1549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33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</p:sldLayoutIdLst>
  <p:transition>
    <p:strips dir="rd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571500" indent="-5715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Ø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428750" indent="-39846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828800" indent="-39846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227263" indent="-39687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6844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1416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5988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0560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netmafia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twitter.com/coreyroth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netmafia.com/blogs/dotnettipoftheday/archive/2008/10/22/intro-to-sharepoint-development-how-to-build-and-deploy-a-web-part.aspx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netmafia.com/blogs/dotnettipoftheday/archive/2008/09/04/more-on-manfiest-xml.aspx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corey.roth@gmail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twitter.com/coreyroth" TargetMode="External"/><Relationship Id="rId4" Type="http://schemas.openxmlformats.org/officeDocument/2006/relationships/hyperlink" Target="http://www.dotnetmafia.com/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netmafia.com/blogs/dotnettipoftheday/archive/2008/11/18/introduction-to-sharepoint-development-deploy-a-user-control-in-sharepoint.aspx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netmafia.com/" TargetMode="External"/><Relationship Id="rId7" Type="http://schemas.openxmlformats.org/officeDocument/2006/relationships/hyperlink" Target="http://www.codeplex.com/wspbuilder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sharepointblogs.com/" TargetMode="External"/><Relationship Id="rId5" Type="http://schemas.openxmlformats.org/officeDocument/2006/relationships/hyperlink" Target="http://www.codeplex.com/stsdev" TargetMode="External"/><Relationship Id="rId4" Type="http://schemas.openxmlformats.org/officeDocument/2006/relationships/hyperlink" Target="https://connect.microsoft.com/site/sitehome.aspx?SiteID=428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coreyroth@gmail.com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dotnetmafia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netmafia.com/blogs/dotnettipoftheday/archive/2007/07/05/how-to-configure-code-access-security-for-a-web-part.aspx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19100" y="492125"/>
            <a:ext cx="8445500" cy="701731"/>
          </a:xfrm>
        </p:spPr>
        <p:txBody>
          <a:bodyPr/>
          <a:lstStyle/>
          <a:p>
            <a:pPr algn="ctr">
              <a:defRPr/>
            </a:pPr>
            <a:r>
              <a:rPr lang="en-US" sz="4400" dirty="0" smtClean="0"/>
              <a:t>Deploying Code in SharePoint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760021" y="2458192"/>
            <a:ext cx="38357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Presenter: Corey Roth</a:t>
            </a:r>
          </a:p>
          <a:p>
            <a:r>
              <a:rPr lang="en-US" sz="2400" dirty="0" smtClean="0"/>
              <a:t>Senior Consultant</a:t>
            </a:r>
          </a:p>
          <a:p>
            <a:r>
              <a:rPr lang="en-US" sz="2400" dirty="0" smtClean="0"/>
              <a:t>Stonebridge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0020" y="5308269"/>
            <a:ext cx="54242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Blog: </a:t>
            </a:r>
            <a:r>
              <a:rPr lang="en-US" sz="2400" dirty="0" smtClean="0">
                <a:hlinkClick r:id="rId3"/>
              </a:rPr>
              <a:t>www.dotnetmafia.com</a:t>
            </a:r>
            <a:endParaRPr lang="en-US" sz="2400" dirty="0" smtClean="0"/>
          </a:p>
          <a:p>
            <a:r>
              <a:rPr lang="en-US" sz="2400" dirty="0" err="1" smtClean="0"/>
              <a:t>Twiiter</a:t>
            </a:r>
            <a:r>
              <a:rPr lang="en-US" sz="2400" dirty="0" smtClean="0"/>
              <a:t>: </a:t>
            </a:r>
            <a:r>
              <a:rPr lang="en-US" sz="2400" dirty="0" smtClean="0">
                <a:hlinkClick r:id="rId4"/>
              </a:rPr>
              <a:t>www.twitter.com/coreyroth</a:t>
            </a:r>
            <a:r>
              <a:rPr lang="en-US" sz="2400" dirty="0" smtClean="0"/>
              <a:t> </a:t>
            </a:r>
            <a:endParaRPr lang="en-US" sz="2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err="1" smtClean="0"/>
              <a:t>SafeControls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290861"/>
            <a:ext cx="8410575" cy="4228850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SharePoint won’t execute a web part or user control unless it knows it is safe</a:t>
            </a:r>
          </a:p>
          <a:p>
            <a:pPr eaLnBrk="1" hangingPunct="1"/>
            <a:r>
              <a:rPr lang="en-US" sz="2800" dirty="0" smtClean="0">
                <a:effectLst/>
              </a:rPr>
              <a:t>Declare an assembly and namespace safe in </a:t>
            </a:r>
            <a:r>
              <a:rPr lang="en-US" sz="2800" dirty="0" err="1" smtClean="0">
                <a:effectLst/>
              </a:rPr>
              <a:t>web.config</a:t>
            </a:r>
            <a:endParaRPr lang="en-US" sz="2800" dirty="0" smtClean="0">
              <a:effectLst/>
            </a:endParaRPr>
          </a:p>
          <a:p>
            <a:pPr eaLnBrk="1" hangingPunct="1"/>
            <a:r>
              <a:rPr lang="en-US" sz="2800" dirty="0" err="1" smtClean="0">
                <a:effectLst/>
              </a:rPr>
              <a:t>SafeControls</a:t>
            </a:r>
            <a:r>
              <a:rPr lang="en-US" sz="2800" dirty="0" smtClean="0">
                <a:effectLst/>
              </a:rPr>
              <a:t> element</a:t>
            </a:r>
          </a:p>
          <a:p>
            <a:pPr eaLnBrk="1" hangingPunct="1"/>
            <a:r>
              <a:rPr lang="en-US" sz="2800" dirty="0" smtClean="0">
                <a:effectLst/>
              </a:rPr>
              <a:t>Can be automated using a solution package (.</a:t>
            </a:r>
            <a:r>
              <a:rPr lang="en-US" sz="2800" dirty="0" err="1" smtClean="0">
                <a:effectLst/>
              </a:rPr>
              <a:t>wsp</a:t>
            </a:r>
            <a:r>
              <a:rPr lang="en-US" sz="2800" dirty="0" smtClean="0">
                <a:effectLst/>
              </a:rPr>
              <a:t>)</a:t>
            </a:r>
          </a:p>
          <a:p>
            <a:pPr eaLnBrk="1" hangingPunct="1"/>
            <a:endParaRPr lang="en-US" sz="2800" dirty="0" smtClean="0">
              <a:effectLst/>
            </a:endParaRP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Deployment Options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290860"/>
            <a:ext cx="8410575" cy="4875181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Manually copy binaries, feature files, pages, and controls to appropriate folders on SharePoint server</a:t>
            </a:r>
          </a:p>
          <a:p>
            <a:pPr eaLnBrk="1" hangingPunct="1"/>
            <a:r>
              <a:rPr lang="en-US" sz="2800" dirty="0" smtClean="0">
                <a:effectLst/>
              </a:rPr>
              <a:t>Create a Feature – Would still have to manually copy files</a:t>
            </a:r>
          </a:p>
          <a:p>
            <a:pPr eaLnBrk="1" hangingPunct="1"/>
            <a:r>
              <a:rPr lang="en-US" sz="2800" dirty="0" smtClean="0">
                <a:effectLst/>
              </a:rPr>
              <a:t>Create a Solution Package (.</a:t>
            </a:r>
            <a:r>
              <a:rPr lang="en-US" sz="2800" dirty="0" err="1" smtClean="0">
                <a:effectLst/>
              </a:rPr>
              <a:t>wsp</a:t>
            </a:r>
            <a:r>
              <a:rPr lang="en-US" sz="2800" dirty="0" smtClean="0">
                <a:effectLst/>
              </a:rPr>
              <a:t>) – A cab file that contains a manifest telling SharePoint how to deploy files and what features to install</a:t>
            </a:r>
          </a:p>
          <a:p>
            <a:pPr eaLnBrk="1" hangingPunct="1"/>
            <a:endParaRPr lang="en-US" sz="2800" dirty="0" smtClean="0">
              <a:effectLst/>
            </a:endParaRP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Ghetto Deployment (Manual)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178894"/>
            <a:ext cx="8410575" cy="4616648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Manually copy binaries to GAC or bin folder</a:t>
            </a:r>
          </a:p>
          <a:p>
            <a:pPr eaLnBrk="1" hangingPunct="1"/>
            <a:r>
              <a:rPr lang="en-US" sz="2800" dirty="0" smtClean="0">
                <a:effectLst/>
              </a:rPr>
              <a:t>Manually upload .</a:t>
            </a:r>
            <a:r>
              <a:rPr lang="en-US" sz="2800" dirty="0" err="1" smtClean="0">
                <a:effectLst/>
              </a:rPr>
              <a:t>webpart</a:t>
            </a:r>
            <a:r>
              <a:rPr lang="en-US" sz="2800" dirty="0" smtClean="0">
                <a:effectLst/>
              </a:rPr>
              <a:t> files to web part gallery</a:t>
            </a:r>
          </a:p>
          <a:p>
            <a:pPr eaLnBrk="1" hangingPunct="1"/>
            <a:r>
              <a:rPr lang="en-US" sz="2800" dirty="0" smtClean="0">
                <a:effectLst/>
              </a:rPr>
              <a:t>Manually copy user controls to CONTROLTEMPLATES folder</a:t>
            </a:r>
          </a:p>
          <a:p>
            <a:pPr eaLnBrk="1" hangingPunct="1"/>
            <a:r>
              <a:rPr lang="en-US" sz="2800" dirty="0" smtClean="0">
                <a:effectLst/>
              </a:rPr>
              <a:t>Manually copy features files into FEATURES folder</a:t>
            </a:r>
          </a:p>
          <a:p>
            <a:pPr eaLnBrk="1" hangingPunct="1"/>
            <a:r>
              <a:rPr lang="en-US" sz="2800" dirty="0" smtClean="0">
                <a:effectLst/>
              </a:rPr>
              <a:t>Manually copy anything else that you might need to deploy</a:t>
            </a: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Building and Deploying a Web Part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290860"/>
            <a:ext cx="8410575" cy="5521512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Deploys similarly to a user control</a:t>
            </a:r>
          </a:p>
          <a:p>
            <a:pPr eaLnBrk="1" hangingPunct="1"/>
            <a:r>
              <a:rPr lang="en-US" sz="2800" dirty="0" smtClean="0">
                <a:effectLst/>
              </a:rPr>
              <a:t>.</a:t>
            </a:r>
            <a:r>
              <a:rPr lang="en-US" sz="2800" dirty="0" err="1" smtClean="0">
                <a:effectLst/>
              </a:rPr>
              <a:t>webpart</a:t>
            </a:r>
            <a:r>
              <a:rPr lang="en-US" sz="2800" dirty="0" smtClean="0">
                <a:effectLst/>
              </a:rPr>
              <a:t> (or .</a:t>
            </a:r>
            <a:r>
              <a:rPr lang="en-US" sz="2800" dirty="0" err="1" smtClean="0">
                <a:effectLst/>
              </a:rPr>
              <a:t>dwp</a:t>
            </a:r>
            <a:r>
              <a:rPr lang="en-US" sz="2800" dirty="0" smtClean="0">
                <a:effectLst/>
              </a:rPr>
              <a:t>) file tells SharePoint where to find the web part’s code</a:t>
            </a:r>
          </a:p>
          <a:p>
            <a:pPr eaLnBrk="1" hangingPunct="1"/>
            <a:r>
              <a:rPr lang="en-US" sz="2800" dirty="0" smtClean="0">
                <a:effectLst/>
              </a:rPr>
              <a:t>Use a feature to add the web part to the gallery</a:t>
            </a:r>
          </a:p>
          <a:p>
            <a:pPr eaLnBrk="1" hangingPunct="1"/>
            <a:r>
              <a:rPr lang="en-US" sz="2800" dirty="0" smtClean="0">
                <a:effectLst/>
              </a:rPr>
              <a:t>Complete instructions at my blog</a:t>
            </a:r>
          </a:p>
          <a:p>
            <a:pPr eaLnBrk="1" hangingPunct="1"/>
            <a:r>
              <a:rPr lang="en-US" sz="2800" dirty="0" smtClean="0">
                <a:hlinkClick r:id="rId3"/>
              </a:rPr>
              <a:t>http://www.dotnetmafia.com/blogs/dotnettipoftheday/archive/2008/10/22/intro-to-sharepoint-development-how-to-build-and-deploy-a-web-part.aspx</a:t>
            </a:r>
            <a:endParaRPr lang="en-US" sz="2800" dirty="0" smtClean="0">
              <a:effectLst/>
            </a:endParaRPr>
          </a:p>
          <a:p>
            <a:pPr eaLnBrk="1" hangingPunct="1"/>
            <a:endParaRPr lang="en-US" sz="2800" dirty="0" smtClean="0">
              <a:effectLst/>
            </a:endParaRP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6002" y="2817421"/>
            <a:ext cx="8393113" cy="750888"/>
          </a:xfrm>
        </p:spPr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</p:spTree>
  </p:cSld>
  <p:clrMapOvr>
    <a:masterClrMapping/>
  </p:clrMapOvr>
  <p:transition>
    <p:strips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Features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178894"/>
            <a:ext cx="8410575" cy="3970318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A series of XML files that allow you to make changes to SharePoint</a:t>
            </a:r>
          </a:p>
          <a:p>
            <a:pPr eaLnBrk="1" hangingPunct="1"/>
            <a:r>
              <a:rPr lang="en-US" sz="2800" dirty="0" smtClean="0">
                <a:effectLst/>
              </a:rPr>
              <a:t>Located in the TEMPLATE\FEATURES folder in the 12 hive</a:t>
            </a:r>
          </a:p>
          <a:p>
            <a:pPr eaLnBrk="1" hangingPunct="1"/>
            <a:r>
              <a:rPr lang="en-US" sz="2800" dirty="0" smtClean="0">
                <a:effectLst/>
              </a:rPr>
              <a:t>Changes can include creating lists, pages, content types, site columns, and web parts.</a:t>
            </a:r>
          </a:p>
          <a:p>
            <a:pPr eaLnBrk="1" hangingPunct="1"/>
            <a:r>
              <a:rPr lang="en-US" sz="2800" dirty="0" smtClean="0">
                <a:effectLst/>
              </a:rPr>
              <a:t>Can copy files into SharePoint’s virtual file repository but the template files still have to be deployed to the 12 hive first</a:t>
            </a: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Solution Packages (.</a:t>
            </a:r>
            <a:r>
              <a:rPr lang="en-US" sz="3600" dirty="0" err="1" smtClean="0"/>
              <a:t>wsp</a:t>
            </a:r>
            <a:r>
              <a:rPr lang="en-US" sz="3600" dirty="0" smtClean="0"/>
              <a:t> files)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178894"/>
            <a:ext cx="8410575" cy="6167842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A cab file that can copy binaries, features, pages, and other files to SharePoint.</a:t>
            </a:r>
          </a:p>
          <a:p>
            <a:pPr eaLnBrk="1" hangingPunct="1"/>
            <a:r>
              <a:rPr lang="en-US" sz="2800" dirty="0" smtClean="0">
                <a:effectLst/>
              </a:rPr>
              <a:t>Defined by manifest.xml and cab.ddf files</a:t>
            </a:r>
          </a:p>
          <a:p>
            <a:pPr eaLnBrk="1" hangingPunct="1"/>
            <a:r>
              <a:rPr lang="en-US" sz="2800" dirty="0" smtClean="0">
                <a:effectLst/>
              </a:rPr>
              <a:t>Created with makecab.exe</a:t>
            </a:r>
          </a:p>
          <a:p>
            <a:pPr eaLnBrk="1" hangingPunct="1"/>
            <a:r>
              <a:rPr lang="en-US" sz="2800" dirty="0" smtClean="0">
                <a:effectLst/>
              </a:rPr>
              <a:t>Can copy binaries to bin folder or GAC</a:t>
            </a:r>
          </a:p>
          <a:p>
            <a:pPr eaLnBrk="1" hangingPunct="1"/>
            <a:r>
              <a:rPr lang="en-US" sz="2800" dirty="0" smtClean="0">
                <a:effectLst/>
              </a:rPr>
              <a:t>Can apply safe control and code access security settings</a:t>
            </a:r>
          </a:p>
          <a:p>
            <a:pPr eaLnBrk="1" hangingPunct="1"/>
            <a:r>
              <a:rPr lang="en-US" sz="2800" dirty="0" smtClean="0">
                <a:effectLst/>
              </a:rPr>
              <a:t>Automatically installs features</a:t>
            </a:r>
          </a:p>
          <a:p>
            <a:pPr eaLnBrk="1" hangingPunct="1"/>
            <a:r>
              <a:rPr lang="en-US" sz="2800" dirty="0" smtClean="0">
                <a:effectLst/>
              </a:rPr>
              <a:t>Can also be upgraded and retracted / deleted.</a:t>
            </a:r>
          </a:p>
          <a:p>
            <a:pPr eaLnBrk="1" hangingPunct="1"/>
            <a:r>
              <a:rPr lang="en-US" sz="2800" dirty="0" smtClean="0">
                <a:effectLst/>
              </a:rPr>
              <a:t>Can be automated with </a:t>
            </a:r>
            <a:r>
              <a:rPr lang="en-US" sz="2800" dirty="0" err="1" smtClean="0">
                <a:effectLst/>
              </a:rPr>
              <a:t>VSeWSS</a:t>
            </a:r>
            <a:r>
              <a:rPr lang="en-US" sz="2800" dirty="0" smtClean="0">
                <a:effectLst/>
              </a:rPr>
              <a:t>, </a:t>
            </a:r>
            <a:r>
              <a:rPr lang="en-US" sz="2800" dirty="0" err="1" smtClean="0">
                <a:effectLst/>
              </a:rPr>
              <a:t>WSPBuilder</a:t>
            </a:r>
            <a:r>
              <a:rPr lang="en-US" sz="2800" dirty="0" smtClean="0">
                <a:effectLst/>
              </a:rPr>
              <a:t>, </a:t>
            </a:r>
            <a:r>
              <a:rPr lang="en-US" sz="2800" dirty="0" err="1" smtClean="0">
                <a:effectLst/>
              </a:rPr>
              <a:t>stsdev</a:t>
            </a:r>
            <a:r>
              <a:rPr lang="en-US" sz="2800" dirty="0" smtClean="0">
                <a:effectLst/>
              </a:rPr>
              <a:t>, etc.</a:t>
            </a: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cab.ddf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178894"/>
            <a:ext cx="8410575" cy="4358116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Specifies which files to copy into the </a:t>
            </a:r>
            <a:r>
              <a:rPr lang="en-US" sz="2800" dirty="0" err="1" smtClean="0">
                <a:effectLst/>
              </a:rPr>
              <a:t>wsp</a:t>
            </a:r>
            <a:r>
              <a:rPr lang="en-US" sz="2800" dirty="0" smtClean="0">
                <a:effectLst/>
              </a:rPr>
              <a:t> file.</a:t>
            </a:r>
          </a:p>
          <a:p>
            <a:pPr eaLnBrk="1" hangingPunct="1"/>
            <a:r>
              <a:rPr lang="en-US" sz="2800" dirty="0" smtClean="0">
                <a:effectLst/>
              </a:rPr>
              <a:t>You must specify each binary, page, XML or .</a:t>
            </a:r>
            <a:r>
              <a:rPr lang="en-US" sz="2800" dirty="0" err="1" smtClean="0">
                <a:effectLst/>
              </a:rPr>
              <a:t>webpart</a:t>
            </a:r>
            <a:r>
              <a:rPr lang="en-US" sz="2800" dirty="0" smtClean="0">
                <a:effectLst/>
              </a:rPr>
              <a:t> file you want to be copied in this file</a:t>
            </a:r>
          </a:p>
          <a:p>
            <a:pPr eaLnBrk="1" hangingPunct="1"/>
            <a:r>
              <a:rPr lang="en-US" sz="2800" dirty="0" smtClean="0">
                <a:effectLst/>
              </a:rPr>
              <a:t>Syntax for each file is source &lt;space&gt; destination</a:t>
            </a:r>
          </a:p>
          <a:p>
            <a:pPr eaLnBrk="1" hangingPunct="1"/>
            <a:r>
              <a:rPr lang="en-US" sz="2800" dirty="0" smtClean="0">
                <a:effectLst/>
              </a:rPr>
              <a:t>The destination specified is the location in the file not the location on the SharePoint server.</a:t>
            </a: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Manfiest.xml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178894"/>
            <a:ext cx="8410575" cy="5189113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Specifies which features to activate and which files to copy into the 12 hive.</a:t>
            </a:r>
          </a:p>
          <a:p>
            <a:pPr eaLnBrk="1" hangingPunct="1"/>
            <a:r>
              <a:rPr lang="en-US" sz="2800" dirty="0" smtClean="0">
                <a:effectLst/>
              </a:rPr>
              <a:t>Can deploy </a:t>
            </a:r>
            <a:r>
              <a:rPr lang="en-US" sz="2800" dirty="0" err="1" smtClean="0">
                <a:effectLst/>
              </a:rPr>
              <a:t>SiteTemplates</a:t>
            </a:r>
            <a:endParaRPr lang="en-US" sz="2800" dirty="0" smtClean="0">
              <a:effectLst/>
            </a:endParaRPr>
          </a:p>
          <a:p>
            <a:pPr eaLnBrk="1" hangingPunct="1"/>
            <a:r>
              <a:rPr lang="en-US" sz="2800" dirty="0" smtClean="0">
                <a:effectLst/>
              </a:rPr>
              <a:t>Specifies </a:t>
            </a:r>
            <a:r>
              <a:rPr lang="en-US" sz="2800" dirty="0" err="1" smtClean="0">
                <a:effectLst/>
              </a:rPr>
              <a:t>SafeControl</a:t>
            </a:r>
            <a:r>
              <a:rPr lang="en-US" sz="2800" dirty="0" smtClean="0">
                <a:effectLst/>
              </a:rPr>
              <a:t> settings in </a:t>
            </a:r>
            <a:r>
              <a:rPr lang="en-US" sz="2800" dirty="0" err="1" smtClean="0">
                <a:effectLst/>
              </a:rPr>
              <a:t>web.config</a:t>
            </a:r>
            <a:endParaRPr lang="en-US" sz="2800" dirty="0" smtClean="0">
              <a:effectLst/>
            </a:endParaRPr>
          </a:p>
          <a:p>
            <a:pPr eaLnBrk="1" hangingPunct="1"/>
            <a:r>
              <a:rPr lang="en-US" sz="2800" dirty="0" smtClean="0">
                <a:effectLst/>
              </a:rPr>
              <a:t>Configures Code Access Security (CAS) settings</a:t>
            </a:r>
          </a:p>
          <a:p>
            <a:pPr eaLnBrk="1" hangingPunct="1"/>
            <a:r>
              <a:rPr lang="en-US" sz="2800" dirty="0" smtClean="0">
                <a:effectLst/>
              </a:rPr>
              <a:t>Paths are relative to the TEMPLATES folder in the 12 hive</a:t>
            </a:r>
          </a:p>
          <a:p>
            <a:pPr eaLnBrk="1" hangingPunct="1"/>
            <a:r>
              <a:rPr lang="en-US" sz="2800" dirty="0" smtClean="0">
                <a:hlinkClick r:id="rId3"/>
              </a:rPr>
              <a:t>http://www.dotnetmafia.com/blogs/dotnettipoftheday/archive/2008/09/04/more-on-manfiest-xml.aspx</a:t>
            </a:r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Manfiest.xml Elements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178894"/>
            <a:ext cx="8410575" cy="4431983"/>
          </a:xfrm>
        </p:spPr>
        <p:txBody>
          <a:bodyPr/>
          <a:lstStyle/>
          <a:p>
            <a:pPr eaLnBrk="1" hangingPunct="1"/>
            <a:r>
              <a:rPr lang="en-US" sz="2400" dirty="0" err="1" smtClean="0">
                <a:effectLst/>
              </a:rPr>
              <a:t>FeatureManifests</a:t>
            </a:r>
            <a:r>
              <a:rPr lang="en-US" sz="2400" dirty="0" smtClean="0">
                <a:effectLst/>
              </a:rPr>
              <a:t> – Specifies </a:t>
            </a:r>
            <a:r>
              <a:rPr lang="en-US" sz="2400" dirty="0" err="1" smtClean="0">
                <a:effectLst/>
              </a:rPr>
              <a:t>feautres</a:t>
            </a:r>
            <a:r>
              <a:rPr lang="en-US" sz="2400" dirty="0" smtClean="0">
                <a:effectLst/>
              </a:rPr>
              <a:t> to activate</a:t>
            </a:r>
          </a:p>
          <a:p>
            <a:pPr eaLnBrk="1" hangingPunct="1"/>
            <a:r>
              <a:rPr lang="en-US" sz="2400" dirty="0" err="1" smtClean="0">
                <a:effectLst/>
              </a:rPr>
              <a:t>TemplateFiles</a:t>
            </a:r>
            <a:r>
              <a:rPr lang="en-US" sz="2400" dirty="0" smtClean="0">
                <a:effectLst/>
              </a:rPr>
              <a:t> – Required for any file that you want copied that is not a binary or feature file</a:t>
            </a:r>
          </a:p>
          <a:p>
            <a:pPr eaLnBrk="1" hangingPunct="1"/>
            <a:r>
              <a:rPr lang="en-US" sz="2400" dirty="0" smtClean="0">
                <a:effectLst/>
              </a:rPr>
              <a:t>Assemblies – Required for each binary to be deployed </a:t>
            </a:r>
          </a:p>
          <a:p>
            <a:pPr lvl="1" eaLnBrk="1" hangingPunct="1"/>
            <a:r>
              <a:rPr lang="en-US" sz="2400" dirty="0" err="1" smtClean="0">
                <a:effectLst/>
              </a:rPr>
              <a:t>DeploymentTarget</a:t>
            </a:r>
            <a:r>
              <a:rPr lang="en-US" sz="2400" dirty="0" smtClean="0">
                <a:effectLst/>
              </a:rPr>
              <a:t> – </a:t>
            </a:r>
            <a:r>
              <a:rPr lang="en-US" sz="2400" dirty="0" err="1" smtClean="0">
                <a:effectLst/>
              </a:rPr>
              <a:t>WebAppplication</a:t>
            </a:r>
            <a:r>
              <a:rPr lang="en-US" sz="2400" dirty="0" smtClean="0">
                <a:effectLst/>
              </a:rPr>
              <a:t> or </a:t>
            </a:r>
            <a:r>
              <a:rPr lang="en-US" sz="2400" dirty="0" err="1" smtClean="0">
                <a:effectLst/>
              </a:rPr>
              <a:t>GlobalAssemblyCache</a:t>
            </a:r>
            <a:endParaRPr lang="en-US" sz="2400" dirty="0" smtClean="0">
              <a:effectLst/>
            </a:endParaRPr>
          </a:p>
          <a:p>
            <a:pPr lvl="1" eaLnBrk="1" hangingPunct="1"/>
            <a:r>
              <a:rPr lang="en-US" sz="2400" dirty="0" err="1" smtClean="0">
                <a:effectLst/>
              </a:rPr>
              <a:t>SafeControls</a:t>
            </a:r>
            <a:r>
              <a:rPr lang="en-US" sz="2400" dirty="0" smtClean="0">
                <a:effectLst/>
              </a:rPr>
              <a:t> – Adds </a:t>
            </a:r>
            <a:r>
              <a:rPr lang="en-US" sz="2400" dirty="0" err="1" smtClean="0">
                <a:effectLst/>
              </a:rPr>
              <a:t>SafeControl</a:t>
            </a:r>
            <a:r>
              <a:rPr lang="en-US" sz="2400" dirty="0" smtClean="0">
                <a:effectLst/>
              </a:rPr>
              <a:t> entry to </a:t>
            </a:r>
            <a:r>
              <a:rPr lang="en-US" sz="2400" dirty="0" err="1" smtClean="0">
                <a:effectLst/>
              </a:rPr>
              <a:t>web.config</a:t>
            </a:r>
            <a:endParaRPr lang="en-US" sz="2400" dirty="0" smtClean="0">
              <a:effectLst/>
            </a:endParaRPr>
          </a:p>
          <a:p>
            <a:pPr eaLnBrk="1" hangingPunct="1"/>
            <a:r>
              <a:rPr lang="en-US" sz="2400" dirty="0" err="1" smtClean="0">
                <a:effectLst/>
              </a:rPr>
              <a:t>CodeAccessSecurity</a:t>
            </a:r>
            <a:r>
              <a:rPr lang="en-US" sz="2400" dirty="0" smtClean="0">
                <a:effectLst/>
              </a:rPr>
              <a:t> – Applies CAS policies to assembly</a:t>
            </a: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Corey Roth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416050"/>
            <a:ext cx="8578850" cy="4413516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Consultant for Stonebridge</a:t>
            </a:r>
          </a:p>
          <a:p>
            <a:pPr eaLnBrk="1" hangingPunct="1">
              <a:defRPr/>
            </a:pPr>
            <a:r>
              <a:rPr lang="en-US" sz="2400" dirty="0" smtClean="0"/>
              <a:t>Worked in Consumer Electronics, Travel, Advertising, and Energy industries</a:t>
            </a:r>
          </a:p>
          <a:p>
            <a:pPr eaLnBrk="1" hangingPunct="1">
              <a:defRPr/>
            </a:pPr>
            <a:r>
              <a:rPr lang="en-US" sz="2400" dirty="0" smtClean="0"/>
              <a:t>Currently doing MOSS development specializing in Enterprise Search, Workflow, and ECM</a:t>
            </a:r>
          </a:p>
          <a:p>
            <a:pPr eaLnBrk="1" hangingPunct="1">
              <a:defRPr/>
            </a:pPr>
            <a:r>
              <a:rPr lang="en-US" sz="2400" dirty="0" smtClean="0"/>
              <a:t>Microsoft Award for Customer Excellence (ACE) Winner</a:t>
            </a:r>
          </a:p>
          <a:p>
            <a:pPr eaLnBrk="1" hangingPunct="1">
              <a:defRPr/>
            </a:pPr>
            <a:r>
              <a:rPr lang="en-US" sz="2400" dirty="0" smtClean="0"/>
              <a:t>E-mail: </a:t>
            </a:r>
            <a:r>
              <a:rPr lang="en-US" sz="2400" dirty="0" smtClean="0">
                <a:hlinkClick r:id="rId3"/>
              </a:rPr>
              <a:t>corey.roth@gmail.com</a:t>
            </a:r>
            <a:r>
              <a:rPr lang="en-US" sz="2400" dirty="0" smtClean="0"/>
              <a:t> </a:t>
            </a:r>
          </a:p>
          <a:p>
            <a:pPr eaLnBrk="1" hangingPunct="1">
              <a:defRPr/>
            </a:pPr>
            <a:r>
              <a:rPr lang="en-US" sz="2400" dirty="0" smtClean="0"/>
              <a:t>Blog: </a:t>
            </a:r>
            <a:r>
              <a:rPr lang="en-US" sz="2400" dirty="0" smtClean="0">
                <a:hlinkClick r:id="rId4"/>
              </a:rPr>
              <a:t>www.dotnetmafia.com</a:t>
            </a:r>
            <a:r>
              <a:rPr lang="en-US" sz="2400" dirty="0" smtClean="0"/>
              <a:t> (mirrored on sharepointblogs.com)</a:t>
            </a:r>
          </a:p>
          <a:p>
            <a:pPr eaLnBrk="1" hangingPunct="1">
              <a:defRPr/>
            </a:pPr>
            <a:r>
              <a:rPr lang="en-US" sz="2400" dirty="0" smtClean="0"/>
              <a:t>Twitter: </a:t>
            </a:r>
            <a:r>
              <a:rPr lang="en-US" sz="2400" dirty="0" smtClean="0">
                <a:hlinkClick r:id="rId5"/>
              </a:rPr>
              <a:t>www.twitter.com/coreyroth</a:t>
            </a:r>
            <a:r>
              <a:rPr lang="en-US" sz="2400" dirty="0" smtClean="0"/>
              <a:t> 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Deploying your solution (.</a:t>
            </a:r>
            <a:r>
              <a:rPr lang="en-US" sz="3600" dirty="0" err="1" smtClean="0"/>
              <a:t>wsp</a:t>
            </a:r>
            <a:r>
              <a:rPr lang="en-US" sz="3600" dirty="0" smtClean="0"/>
              <a:t>) file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178894"/>
            <a:ext cx="8410575" cy="5281446"/>
          </a:xfrm>
        </p:spPr>
        <p:txBody>
          <a:bodyPr/>
          <a:lstStyle/>
          <a:p>
            <a:pPr eaLnBrk="1" hangingPunct="1">
              <a:buFont typeface="+mj-lt"/>
              <a:buAutoNum type="arabicPeriod"/>
            </a:pPr>
            <a:r>
              <a:rPr lang="en-US" sz="2400" dirty="0" smtClean="0">
                <a:effectLst/>
              </a:rPr>
              <a:t>Add the solution with </a:t>
            </a:r>
            <a:r>
              <a:rPr lang="en-US" sz="2400" dirty="0" err="1" smtClean="0">
                <a:effectLst/>
              </a:rPr>
              <a:t>stsadm</a:t>
            </a:r>
            <a:endParaRPr lang="en-US" sz="2400" dirty="0" smtClean="0">
              <a:effectLst/>
            </a:endParaRPr>
          </a:p>
          <a:p>
            <a:pPr lvl="1" eaLnBrk="1" hangingPunct="1"/>
            <a:r>
              <a:rPr lang="en-US" sz="2000" dirty="0" err="1" smtClean="0">
                <a:effectLst/>
              </a:rPr>
              <a:t>stsadm</a:t>
            </a:r>
            <a:r>
              <a:rPr lang="en-US" sz="2000" dirty="0" smtClean="0">
                <a:effectLst/>
              </a:rPr>
              <a:t> –o </a:t>
            </a:r>
            <a:r>
              <a:rPr lang="en-US" sz="2000" dirty="0" err="1" smtClean="0">
                <a:effectLst/>
              </a:rPr>
              <a:t>addsolution</a:t>
            </a:r>
            <a:r>
              <a:rPr lang="en-US" sz="2000" dirty="0" smtClean="0">
                <a:effectLst/>
              </a:rPr>
              <a:t> –filename mysolution.wsp</a:t>
            </a:r>
          </a:p>
          <a:p>
            <a:pPr eaLnBrk="1" hangingPunct="1">
              <a:buFont typeface="+mj-lt"/>
              <a:buAutoNum type="arabicPeriod"/>
            </a:pPr>
            <a:r>
              <a:rPr lang="en-US" sz="2400" dirty="0" smtClean="0">
                <a:effectLst/>
              </a:rPr>
              <a:t>Deploy the solution with </a:t>
            </a:r>
            <a:r>
              <a:rPr lang="en-US" sz="2400" dirty="0" err="1" smtClean="0">
                <a:effectLst/>
              </a:rPr>
              <a:t>stsadm</a:t>
            </a:r>
            <a:r>
              <a:rPr lang="en-US" sz="2400" dirty="0" smtClean="0">
                <a:effectLst/>
              </a:rPr>
              <a:t> or Central Admin -&gt; Solution Management</a:t>
            </a:r>
          </a:p>
          <a:p>
            <a:pPr lvl="1" eaLnBrk="1" hangingPunct="1"/>
            <a:r>
              <a:rPr lang="en-US" sz="2000" dirty="0" err="1" smtClean="0">
                <a:effectLst/>
              </a:rPr>
              <a:t>stsadm</a:t>
            </a:r>
            <a:r>
              <a:rPr lang="en-US" sz="2000" dirty="0" smtClean="0">
                <a:effectLst/>
              </a:rPr>
              <a:t> –o </a:t>
            </a:r>
            <a:r>
              <a:rPr lang="en-US" sz="2000" dirty="0" err="1" smtClean="0">
                <a:effectLst/>
              </a:rPr>
              <a:t>deplysolution</a:t>
            </a:r>
            <a:r>
              <a:rPr lang="en-US" sz="2000" dirty="0" smtClean="0">
                <a:effectLst/>
              </a:rPr>
              <a:t> –name mysolution.wsp –immediate –</a:t>
            </a:r>
            <a:r>
              <a:rPr lang="en-US" sz="2000" dirty="0" err="1" smtClean="0">
                <a:effectLst/>
              </a:rPr>
              <a:t>allowGacDeployment</a:t>
            </a:r>
            <a:r>
              <a:rPr lang="en-US" sz="2000" dirty="0" smtClean="0">
                <a:effectLst/>
              </a:rPr>
              <a:t> –</a:t>
            </a:r>
            <a:r>
              <a:rPr lang="en-US" sz="2000" dirty="0" err="1" smtClean="0">
                <a:effectLst/>
              </a:rPr>
              <a:t>allowCasPolicies</a:t>
            </a:r>
            <a:endParaRPr lang="en-US" sz="2000" dirty="0" smtClean="0">
              <a:effectLst/>
            </a:endParaRPr>
          </a:p>
          <a:p>
            <a:pPr lvl="1" eaLnBrk="1" hangingPunct="1"/>
            <a:r>
              <a:rPr lang="en-US" sz="2000" dirty="0" err="1" smtClean="0">
                <a:effectLst/>
              </a:rPr>
              <a:t>stsadm</a:t>
            </a:r>
            <a:r>
              <a:rPr lang="en-US" sz="2000" dirty="0" smtClean="0">
                <a:effectLst/>
              </a:rPr>
              <a:t> –o </a:t>
            </a:r>
            <a:r>
              <a:rPr lang="en-US" sz="2000" dirty="0" err="1" smtClean="0">
                <a:effectLst/>
              </a:rPr>
              <a:t>execadmsvcjobs</a:t>
            </a:r>
            <a:endParaRPr lang="en-US" sz="2000" dirty="0" smtClean="0">
              <a:effectLst/>
            </a:endParaRPr>
          </a:p>
          <a:p>
            <a:pPr lvl="1" eaLnBrk="1" hangingPunct="1"/>
            <a:endParaRPr lang="en-US" sz="2000" dirty="0" smtClean="0">
              <a:effectLst/>
            </a:endParaRPr>
          </a:p>
          <a:p>
            <a:pPr eaLnBrk="1" hangingPunct="1"/>
            <a:r>
              <a:rPr lang="en-US" sz="2400" dirty="0" smtClean="0">
                <a:effectLst/>
              </a:rPr>
              <a:t>-o </a:t>
            </a:r>
            <a:r>
              <a:rPr lang="en-US" sz="2400" dirty="0" err="1" smtClean="0">
                <a:effectLst/>
              </a:rPr>
              <a:t>upgradesolution</a:t>
            </a:r>
            <a:r>
              <a:rPr lang="en-US" sz="2400" dirty="0" smtClean="0">
                <a:effectLst/>
              </a:rPr>
              <a:t> – Upgrades an existing solution’s files</a:t>
            </a:r>
          </a:p>
          <a:p>
            <a:pPr eaLnBrk="1" hangingPunct="1"/>
            <a:r>
              <a:rPr lang="en-US" sz="2400" dirty="0" smtClean="0">
                <a:effectLst/>
              </a:rPr>
              <a:t>-o </a:t>
            </a:r>
            <a:r>
              <a:rPr lang="en-US" sz="2400" dirty="0" err="1" smtClean="0">
                <a:effectLst/>
              </a:rPr>
              <a:t>retractsolution</a:t>
            </a:r>
            <a:r>
              <a:rPr lang="en-US" sz="2400" dirty="0" smtClean="0">
                <a:effectLst/>
              </a:rPr>
              <a:t> – Remove the solution from a given site(s)</a:t>
            </a:r>
          </a:p>
          <a:p>
            <a:pPr eaLnBrk="1" hangingPunct="1"/>
            <a:r>
              <a:rPr lang="en-US" sz="2400" dirty="0" smtClean="0">
                <a:effectLst/>
              </a:rPr>
              <a:t>-o </a:t>
            </a:r>
            <a:r>
              <a:rPr lang="en-US" sz="2400" dirty="0" err="1" smtClean="0">
                <a:effectLst/>
              </a:rPr>
              <a:t>deletesolution</a:t>
            </a:r>
            <a:r>
              <a:rPr lang="en-US" sz="2400" dirty="0" smtClean="0">
                <a:effectLst/>
              </a:rPr>
              <a:t> – Removes the solution from the </a:t>
            </a:r>
            <a:r>
              <a:rPr lang="en-US" sz="2400" smtClean="0">
                <a:effectLst/>
              </a:rPr>
              <a:t>solution store</a:t>
            </a:r>
            <a:endParaRPr lang="en-US" sz="24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1089529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Building a User Control with Visual Studio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290860"/>
            <a:ext cx="8410575" cy="5181192"/>
          </a:xfrm>
        </p:spPr>
        <p:txBody>
          <a:bodyPr/>
          <a:lstStyle/>
          <a:p>
            <a:pPr eaLnBrk="1" hangingPunct="1"/>
            <a:r>
              <a:rPr lang="en-US" sz="2400" dirty="0" smtClean="0">
                <a:effectLst/>
              </a:rPr>
              <a:t>Web Application Project</a:t>
            </a:r>
          </a:p>
          <a:p>
            <a:pPr eaLnBrk="1" hangingPunct="1"/>
            <a:r>
              <a:rPr lang="en-US" sz="2400" dirty="0" smtClean="0">
                <a:effectLst/>
              </a:rPr>
              <a:t>Reference </a:t>
            </a:r>
            <a:r>
              <a:rPr lang="en-US" sz="2400" dirty="0" err="1" smtClean="0">
                <a:effectLst/>
              </a:rPr>
              <a:t>Microsoft.SharePoint.dll</a:t>
            </a:r>
            <a:endParaRPr lang="en-US" sz="2400" dirty="0" smtClean="0">
              <a:effectLst/>
            </a:endParaRPr>
          </a:p>
          <a:p>
            <a:pPr eaLnBrk="1" hangingPunct="1"/>
            <a:r>
              <a:rPr lang="en-US" sz="2400" dirty="0" smtClean="0">
                <a:effectLst/>
              </a:rPr>
              <a:t>Must be registered as safe for SharePoint to execute</a:t>
            </a:r>
          </a:p>
          <a:p>
            <a:pPr eaLnBrk="1" hangingPunct="1"/>
            <a:r>
              <a:rPr lang="en-US" sz="2400" dirty="0" smtClean="0">
                <a:effectLst/>
              </a:rPr>
              <a:t>Typically deployed to bin folder using Code Access Security</a:t>
            </a:r>
          </a:p>
          <a:p>
            <a:pPr eaLnBrk="1" hangingPunct="1"/>
            <a:r>
              <a:rPr lang="en-US" sz="2400" dirty="0" smtClean="0">
                <a:effectLst/>
              </a:rPr>
              <a:t>Controls are typically deployed to the CONTROLTEMPLATES folder in the 12 hive.</a:t>
            </a:r>
          </a:p>
          <a:p>
            <a:pPr eaLnBrk="1" hangingPunct="1"/>
            <a:r>
              <a:rPr lang="en-US" sz="2400" dirty="0" smtClean="0">
                <a:effectLst/>
              </a:rPr>
              <a:t>_</a:t>
            </a:r>
            <a:r>
              <a:rPr lang="en-US" sz="2400" dirty="0" err="1" smtClean="0">
                <a:effectLst/>
              </a:rPr>
              <a:t>ControlTemplates</a:t>
            </a:r>
            <a:r>
              <a:rPr lang="en-US" sz="2400" dirty="0" smtClean="0">
                <a:effectLst/>
              </a:rPr>
              <a:t> Virtual Directory</a:t>
            </a:r>
          </a:p>
          <a:p>
            <a:pPr eaLnBrk="1" hangingPunct="1"/>
            <a:r>
              <a:rPr lang="en-US" sz="2400" dirty="0" smtClean="0">
                <a:effectLst/>
              </a:rPr>
              <a:t>Complete instructions are on my blog</a:t>
            </a:r>
          </a:p>
          <a:p>
            <a:pPr eaLnBrk="1" hangingPunct="1"/>
            <a:r>
              <a:rPr lang="en-US" sz="2400" dirty="0" smtClean="0">
                <a:hlinkClick r:id="rId3"/>
              </a:rPr>
              <a:t>http://www.dotnetmafia.com/blogs/dotnettipoftheday/archive/2008/11/18/introduction-to-sharepoint-development-deploy-a-user-control-in-sharepoint.aspx</a:t>
            </a:r>
            <a:endParaRPr lang="en-US" sz="2400" dirty="0" smtClean="0">
              <a:effectLst/>
            </a:endParaRPr>
          </a:p>
          <a:p>
            <a:pPr eaLnBrk="1" hangingPunct="1"/>
            <a:endParaRPr lang="en-US" sz="2800" dirty="0" smtClean="0">
              <a:effectLst/>
            </a:endParaRP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6002" y="2817421"/>
            <a:ext cx="8393113" cy="750888"/>
          </a:xfrm>
        </p:spPr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</p:spTree>
  </p:cSld>
  <p:clrMapOvr>
    <a:masterClrMapping/>
  </p:clrMapOvr>
  <p:transition>
    <p:strips dir="r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6002" y="2817421"/>
            <a:ext cx="8393113" cy="750888"/>
          </a:xfrm>
        </p:spPr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</p:spTree>
  </p:cSld>
  <p:clrMapOvr>
    <a:masterClrMapping/>
  </p:clrMapOvr>
  <p:transition>
    <p:strips dir="r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393113" cy="590931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References</a:t>
            </a:r>
            <a:endParaRPr lang="en-US" sz="3600" dirty="0"/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>
          <a:xfrm>
            <a:off x="404751" y="917411"/>
            <a:ext cx="8388350" cy="6057043"/>
          </a:xfrm>
        </p:spPr>
        <p:txBody>
          <a:bodyPr/>
          <a:lstStyle/>
          <a:p>
            <a:pPr>
              <a:buNone/>
            </a:pPr>
            <a:r>
              <a:rPr lang="en-US" sz="2000" dirty="0" smtClean="0">
                <a:effectLst/>
              </a:rPr>
              <a:t>Dot Net Mafia Blog</a:t>
            </a:r>
          </a:p>
          <a:p>
            <a:pPr>
              <a:buNone/>
            </a:pPr>
            <a:r>
              <a:rPr lang="en-US" sz="1800" dirty="0" smtClean="0">
                <a:effectLst/>
                <a:hlinkClick r:id="rId3"/>
              </a:rPr>
              <a:t>http://www.dotnetmafia.com</a:t>
            </a:r>
            <a:endParaRPr lang="en-US" sz="1800" dirty="0" smtClean="0">
              <a:effectLst/>
            </a:endParaRPr>
          </a:p>
          <a:p>
            <a:pPr>
              <a:buNone/>
            </a:pPr>
            <a:endParaRPr lang="en-US" sz="1800" dirty="0" smtClean="0">
              <a:effectLst/>
            </a:endParaRPr>
          </a:p>
          <a:p>
            <a:pPr>
              <a:buNone/>
            </a:pPr>
            <a:r>
              <a:rPr lang="en-US" sz="2000" dirty="0" smtClean="0">
                <a:effectLst/>
              </a:rPr>
              <a:t>Visual Studio Extensions for SharePoint (</a:t>
            </a:r>
            <a:r>
              <a:rPr lang="en-US" sz="2000" dirty="0" err="1" smtClean="0">
                <a:effectLst/>
              </a:rPr>
              <a:t>VSeWSS</a:t>
            </a:r>
            <a:r>
              <a:rPr lang="en-US" sz="2000" dirty="0" smtClean="0">
                <a:effectLst/>
              </a:rPr>
              <a:t> 1.3) CTP</a:t>
            </a:r>
          </a:p>
          <a:p>
            <a:pPr>
              <a:buNone/>
            </a:pPr>
            <a:r>
              <a:rPr lang="en-US" sz="1800" dirty="0" smtClean="0">
                <a:effectLst/>
                <a:hlinkClick r:id="rId4"/>
              </a:rPr>
              <a:t>https://connect.microsoft.com/site/sitehome.aspx?SiteID=428</a:t>
            </a:r>
            <a:endParaRPr lang="en-US" sz="1800" dirty="0" smtClean="0">
              <a:effectLst/>
            </a:endParaRPr>
          </a:p>
          <a:p>
            <a:pPr>
              <a:buNone/>
            </a:pPr>
            <a:endParaRPr lang="en-US" sz="1800" dirty="0" smtClean="0">
              <a:effectLst/>
            </a:endParaRPr>
          </a:p>
          <a:p>
            <a:pPr>
              <a:buNone/>
            </a:pPr>
            <a:r>
              <a:rPr lang="en-US" sz="2000" dirty="0" err="1" smtClean="0">
                <a:effectLst/>
              </a:rPr>
              <a:t>STSDev</a:t>
            </a:r>
            <a:endParaRPr lang="en-US" sz="2000" dirty="0" smtClean="0">
              <a:effectLst/>
            </a:endParaRPr>
          </a:p>
          <a:p>
            <a:pPr>
              <a:buNone/>
            </a:pPr>
            <a:r>
              <a:rPr lang="en-US" sz="1800" dirty="0" smtClean="0">
                <a:effectLst/>
                <a:hlinkClick r:id="rId5"/>
              </a:rPr>
              <a:t>http://www.codeplex.com/stsdev</a:t>
            </a:r>
            <a:endParaRPr lang="en-US" sz="1800" dirty="0" smtClean="0">
              <a:effectLst/>
            </a:endParaRPr>
          </a:p>
          <a:p>
            <a:pPr>
              <a:buNone/>
            </a:pPr>
            <a:endParaRPr lang="en-US" sz="1800" dirty="0" smtClean="0">
              <a:effectLst/>
            </a:endParaRPr>
          </a:p>
          <a:p>
            <a:pPr>
              <a:buNone/>
            </a:pPr>
            <a:r>
              <a:rPr lang="en-US" sz="2000" dirty="0" smtClean="0">
                <a:effectLst/>
              </a:rPr>
              <a:t>SharePoint Blogs</a:t>
            </a:r>
          </a:p>
          <a:p>
            <a:pPr>
              <a:buNone/>
            </a:pPr>
            <a:r>
              <a:rPr lang="en-US" sz="2000" dirty="0" smtClean="0">
                <a:effectLst/>
                <a:hlinkClick r:id="rId6"/>
              </a:rPr>
              <a:t>http://www.sharepointblogs.com</a:t>
            </a:r>
            <a:endParaRPr lang="en-US" sz="2000" dirty="0" smtClean="0">
              <a:effectLst/>
            </a:endParaRPr>
          </a:p>
          <a:p>
            <a:pPr>
              <a:buNone/>
            </a:pPr>
            <a:endParaRPr lang="en-US" sz="2000" dirty="0" smtClean="0">
              <a:effectLst/>
            </a:endParaRPr>
          </a:p>
          <a:p>
            <a:pPr>
              <a:buNone/>
            </a:pPr>
            <a:r>
              <a:rPr lang="en-US" sz="2000" dirty="0" err="1" smtClean="0">
                <a:effectLst/>
              </a:rPr>
              <a:t>WSPBuilder</a:t>
            </a:r>
            <a:endParaRPr lang="en-US" sz="2000" dirty="0" smtClean="0">
              <a:effectLst/>
            </a:endParaRPr>
          </a:p>
          <a:p>
            <a:pPr>
              <a:buNone/>
            </a:pPr>
            <a:r>
              <a:rPr lang="en-US" sz="2000" dirty="0" smtClean="0">
                <a:effectLst/>
                <a:hlinkClick r:id="rId7"/>
              </a:rPr>
              <a:t>http://www.codeplex.com/wspbuilder</a:t>
            </a:r>
            <a:endParaRPr lang="en-US" sz="2000" dirty="0" smtClean="0">
              <a:effectLst/>
            </a:endParaRPr>
          </a:p>
          <a:p>
            <a:pPr>
              <a:buNone/>
            </a:pPr>
            <a:endParaRPr lang="en-US" sz="2000" dirty="0" smtClean="0">
              <a:effectLst/>
            </a:endParaRPr>
          </a:p>
          <a:p>
            <a:pPr>
              <a:buNone/>
            </a:pPr>
            <a:endParaRPr lang="en-US" sz="2000" dirty="0" smtClean="0">
              <a:effectLst/>
            </a:endParaRPr>
          </a:p>
          <a:p>
            <a:pPr>
              <a:buNone/>
            </a:pPr>
            <a:endParaRPr lang="en-US" sz="2000" dirty="0" smtClean="0">
              <a:effectLst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6002" y="2817421"/>
            <a:ext cx="8393113" cy="750888"/>
          </a:xfrm>
        </p:spPr>
        <p:txBody>
          <a:bodyPr/>
          <a:lstStyle/>
          <a:p>
            <a:pPr algn="ctr"/>
            <a:r>
              <a:rPr lang="en-US" dirty="0" smtClean="0"/>
              <a:t>Questions?</a:t>
            </a:r>
            <a:endParaRPr lang="en-US" dirty="0"/>
          </a:p>
        </p:txBody>
      </p:sp>
    </p:spTree>
  </p:cSld>
  <p:clrMapOvr>
    <a:masterClrMapping/>
  </p:clrMapOvr>
  <p:transition>
    <p:strips dir="r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93113" cy="646331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Don’t Forget!  Beer and Code!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091197"/>
            <a:ext cx="5702559" cy="4191917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Free Food and Beverages sponsored by </a:t>
            </a:r>
            <a:r>
              <a:rPr lang="en-US" sz="2400" dirty="0" err="1" smtClean="0"/>
              <a:t>TekSystems</a:t>
            </a:r>
            <a:endParaRPr lang="en-US" sz="2400" dirty="0" smtClean="0"/>
          </a:p>
          <a:p>
            <a:pPr eaLnBrk="1" hangingPunct="1">
              <a:defRPr/>
            </a:pPr>
            <a:r>
              <a:rPr lang="en-US" sz="2400" dirty="0" smtClean="0"/>
              <a:t>Tonight at Dirty Tavern (325 W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) around 6pm after prizes</a:t>
            </a:r>
          </a:p>
          <a:p>
            <a:pPr eaLnBrk="1" hangingPunct="1">
              <a:defRPr/>
            </a:pPr>
            <a:r>
              <a:rPr lang="en-US" sz="2400" dirty="0" smtClean="0"/>
              <a:t>Come talk with other IT professionals about SharePoint, .NET, Agile, or whatever</a:t>
            </a:r>
          </a:p>
          <a:p>
            <a:pPr eaLnBrk="1" hangingPunct="1">
              <a:defRPr/>
            </a:pPr>
            <a:r>
              <a:rPr lang="en-US" sz="2400" dirty="0" smtClean="0"/>
              <a:t>Downtown – Just minutes from School of Dev</a:t>
            </a:r>
          </a:p>
          <a:p>
            <a:pPr eaLnBrk="1" hangingPunct="1">
              <a:defRPr/>
            </a:pPr>
            <a:r>
              <a:rPr lang="en-US" sz="2400" dirty="0" smtClean="0"/>
              <a:t>Now you have something to do tonight!</a:t>
            </a:r>
          </a:p>
        </p:txBody>
      </p:sp>
      <p:pic>
        <p:nvPicPr>
          <p:cNvPr id="5" name="Picture 4" descr="Be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3045" y="2502709"/>
            <a:ext cx="2551922" cy="3402563"/>
          </a:xfrm>
          <a:prstGeom prst="rect">
            <a:avLst/>
          </a:prstGeom>
        </p:spPr>
      </p:pic>
      <p:pic>
        <p:nvPicPr>
          <p:cNvPr id="6" name="Picture 5" descr="TekSystemsLogo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7726" y="1090847"/>
            <a:ext cx="2541421" cy="1411706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47700" y="1905000"/>
            <a:ext cx="7772400" cy="757130"/>
          </a:xfrm>
        </p:spPr>
        <p:txBody>
          <a:bodyPr/>
          <a:lstStyle/>
          <a:p>
            <a:pPr algn="ctr"/>
            <a:r>
              <a:rPr lang="en-US" dirty="0" smtClean="0"/>
              <a:t>Thanks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12519" y="3978232"/>
            <a:ext cx="5248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Corey Roth</a:t>
            </a:r>
          </a:p>
          <a:p>
            <a:r>
              <a:rPr lang="en-US" sz="2400" dirty="0" smtClean="0">
                <a:hlinkClick r:id="rId3"/>
              </a:rPr>
              <a:t>coreyroth@gmail.com</a:t>
            </a:r>
            <a:r>
              <a:rPr lang="en-US" sz="2400" dirty="0" smtClean="0"/>
              <a:t> </a:t>
            </a:r>
          </a:p>
          <a:p>
            <a:r>
              <a:rPr lang="en-US" sz="2400" dirty="0" smtClean="0">
                <a:hlinkClick r:id="rId4"/>
              </a:rPr>
              <a:t>www.dotnetmafia.com</a:t>
            </a:r>
            <a:r>
              <a:rPr lang="en-US" sz="2400" dirty="0" smtClean="0"/>
              <a:t> </a:t>
            </a:r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93113" cy="646331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Beer and Code </a:t>
            </a:r>
            <a:r>
              <a:rPr lang="en-US" sz="4000" dirty="0" err="1" smtClean="0"/>
              <a:t>Meetup</a:t>
            </a:r>
            <a:r>
              <a:rPr lang="en-US" sz="4000" dirty="0" smtClean="0"/>
              <a:t> Tonight!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3190" y="1079165"/>
            <a:ext cx="5702559" cy="4191917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Free Food and Beverages sponsored by </a:t>
            </a:r>
            <a:r>
              <a:rPr lang="en-US" sz="2400" dirty="0" err="1" smtClean="0"/>
              <a:t>TekSystems</a:t>
            </a:r>
            <a:endParaRPr lang="en-US" sz="2400" dirty="0" smtClean="0"/>
          </a:p>
          <a:p>
            <a:pPr eaLnBrk="1" hangingPunct="1">
              <a:defRPr/>
            </a:pPr>
            <a:r>
              <a:rPr lang="en-US" sz="2400" dirty="0" smtClean="0"/>
              <a:t>Tonight at Dirty Tavern (325 W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) around 6pm after prizes</a:t>
            </a:r>
          </a:p>
          <a:p>
            <a:pPr eaLnBrk="1" hangingPunct="1">
              <a:defRPr/>
            </a:pPr>
            <a:r>
              <a:rPr lang="en-US" sz="2400" dirty="0" smtClean="0"/>
              <a:t>Come talk with other IT professionals about SharePoint, .NET, Agile, or whatever</a:t>
            </a:r>
          </a:p>
          <a:p>
            <a:pPr eaLnBrk="1" hangingPunct="1">
              <a:defRPr/>
            </a:pPr>
            <a:r>
              <a:rPr lang="en-US" sz="2400" dirty="0" smtClean="0"/>
              <a:t>Downtown – Just minutes from School of Dev</a:t>
            </a:r>
          </a:p>
          <a:p>
            <a:pPr eaLnBrk="1" hangingPunct="1">
              <a:defRPr/>
            </a:pPr>
            <a:r>
              <a:rPr lang="en-US" sz="2400" dirty="0" smtClean="0"/>
              <a:t>Now you have something to do tonight!</a:t>
            </a:r>
          </a:p>
        </p:txBody>
      </p:sp>
      <p:pic>
        <p:nvPicPr>
          <p:cNvPr id="5" name="Picture 4" descr="Be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3045" y="2502709"/>
            <a:ext cx="2551922" cy="3402563"/>
          </a:xfrm>
          <a:prstGeom prst="rect">
            <a:avLst/>
          </a:prstGeom>
        </p:spPr>
      </p:pic>
      <p:pic>
        <p:nvPicPr>
          <p:cNvPr id="6" name="Picture 5" descr="TekSystemsLogo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7726" y="1090847"/>
            <a:ext cx="2541421" cy="1411706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Challenges for New Developers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178894"/>
            <a:ext cx="8410575" cy="2031325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Learning the API</a:t>
            </a:r>
          </a:p>
          <a:p>
            <a:pPr eaLnBrk="1" hangingPunct="1"/>
            <a:r>
              <a:rPr lang="en-US" sz="2800" dirty="0" smtClean="0">
                <a:effectLst/>
              </a:rPr>
              <a:t>Setting up the development environment</a:t>
            </a:r>
          </a:p>
          <a:p>
            <a:pPr eaLnBrk="1" hangingPunct="1"/>
            <a:r>
              <a:rPr lang="en-US" sz="2800" dirty="0" smtClean="0">
                <a:effectLst/>
              </a:rPr>
              <a:t>Debugging</a:t>
            </a: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00199" y="2439390"/>
            <a:ext cx="7772400" cy="1089529"/>
          </a:xfrm>
        </p:spPr>
        <p:txBody>
          <a:bodyPr/>
          <a:lstStyle/>
          <a:p>
            <a:pPr algn="ctr"/>
            <a:r>
              <a:rPr lang="en-US" sz="7200" dirty="0" smtClean="0"/>
              <a:t>Deployment</a:t>
            </a:r>
            <a:endParaRPr lang="en-US" sz="72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12 Hive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463" y="880316"/>
            <a:ext cx="8410575" cy="2289858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Location of most key SharePoint files:  </a:t>
            </a:r>
            <a:r>
              <a:rPr lang="en-US" sz="2800" i="1" dirty="0" smtClean="0">
                <a:effectLst/>
              </a:rPr>
              <a:t>C:\Program Files\Common Files\</a:t>
            </a:r>
            <a:r>
              <a:rPr lang="en-US" sz="2800" i="1" dirty="0" err="1" smtClean="0">
                <a:effectLst/>
              </a:rPr>
              <a:t>microsoft</a:t>
            </a:r>
            <a:r>
              <a:rPr lang="en-US" sz="2800" i="1" dirty="0" smtClean="0">
                <a:effectLst/>
              </a:rPr>
              <a:t> shared\Web Server Extensions\12</a:t>
            </a:r>
          </a:p>
          <a:p>
            <a:pPr eaLnBrk="1" hangingPunct="1"/>
            <a:endParaRPr lang="en-US" sz="2800" dirty="0" smtClean="0">
              <a:effectLst/>
            </a:endParaRPr>
          </a:p>
          <a:p>
            <a:pPr eaLnBrk="1" hangingPunct="1"/>
            <a:endParaRPr lang="en-US" sz="2800" dirty="0" smtClean="0">
              <a:effectLst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90936" y="2274073"/>
          <a:ext cx="7731968" cy="393447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865984"/>
                <a:gridCol w="3865984"/>
              </a:tblGrid>
              <a:tr h="396878">
                <a:tc>
                  <a:txBody>
                    <a:bodyPr/>
                    <a:lstStyle/>
                    <a:p>
                      <a:r>
                        <a:rPr lang="en-US" dirty="0" smtClean="0"/>
                        <a:t>Folder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</a:tr>
              <a:tr h="511574">
                <a:tc>
                  <a:txBody>
                    <a:bodyPr/>
                    <a:lstStyle/>
                    <a:p>
                      <a:r>
                        <a:rPr lang="en-US"/>
                        <a:t>CONFIG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Contains </a:t>
                      </a:r>
                      <a:r>
                        <a:rPr lang="en-US">
                          <a:solidFill>
                            <a:srgbClr val="666666"/>
                          </a:solidFill>
                          <a:hlinkClick r:id="rId3"/>
                        </a:rPr>
                        <a:t>partial trust</a:t>
                      </a:r>
                      <a:r>
                        <a:rPr lang="en-US"/>
                        <a:t> configuration files</a:t>
                      </a:r>
                    </a:p>
                  </a:txBody>
                  <a:tcPr marL="19050" marR="19050" marT="19050" marB="19050" anchor="ctr"/>
                </a:tc>
              </a:tr>
              <a:tr h="511574">
                <a:tc>
                  <a:txBody>
                    <a:bodyPr/>
                    <a:lstStyle/>
                    <a:p>
                      <a:r>
                        <a:rPr lang="en-US"/>
                        <a:t>ISAPI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Binaries and SharePoint Web Services</a:t>
                      </a:r>
                    </a:p>
                  </a:txBody>
                  <a:tcPr marL="19050" marR="19050" marT="19050" marB="19050" anchor="ctr"/>
                </a:tc>
              </a:tr>
              <a:tr h="511574">
                <a:tc>
                  <a:txBody>
                    <a:bodyPr/>
                    <a:lstStyle/>
                    <a:p>
                      <a:r>
                        <a:rPr lang="en-US"/>
                        <a:t>LOGS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Error Logs (look here first when you get a strange error)</a:t>
                      </a:r>
                    </a:p>
                  </a:txBody>
                  <a:tcPr marL="19050" marR="19050" marT="19050" marB="19050" anchor="ctr"/>
                </a:tc>
              </a:tr>
              <a:tr h="396878">
                <a:tc>
                  <a:txBody>
                    <a:bodyPr/>
                    <a:lstStyle/>
                    <a:p>
                      <a:r>
                        <a:rPr lang="en-US"/>
                        <a:t>TEMPLATE\CONTROLTEMPLATES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User Controls</a:t>
                      </a:r>
                    </a:p>
                  </a:txBody>
                  <a:tcPr marL="19050" marR="19050" marT="19050" marB="19050" anchor="ctr"/>
                </a:tc>
              </a:tr>
              <a:tr h="511574">
                <a:tc>
                  <a:txBody>
                    <a:bodyPr/>
                    <a:lstStyle/>
                    <a:p>
                      <a:r>
                        <a:rPr lang="en-US"/>
                        <a:t>TEMPLATE\FEATURES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SharePoint Features (turns functionality on and off)</a:t>
                      </a:r>
                    </a:p>
                  </a:txBody>
                  <a:tcPr marL="19050" marR="19050" marT="19050" marB="19050" anchor="ctr"/>
                </a:tc>
              </a:tr>
              <a:tr h="396878">
                <a:tc>
                  <a:txBody>
                    <a:bodyPr/>
                    <a:lstStyle/>
                    <a:p>
                      <a:r>
                        <a:rPr lang="en-US"/>
                        <a:t>TEMPLATE\IMAGES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MainImages Folder</a:t>
                      </a:r>
                    </a:p>
                  </a:txBody>
                  <a:tcPr marL="19050" marR="19050" marT="19050" marB="19050" anchor="ctr"/>
                </a:tc>
              </a:tr>
              <a:tr h="396878">
                <a:tc>
                  <a:txBody>
                    <a:bodyPr/>
                    <a:lstStyle/>
                    <a:p>
                      <a:r>
                        <a:rPr lang="en-US" dirty="0"/>
                        <a:t>TEMPLATE\LAYOUTS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Pages and Styles</a:t>
                      </a:r>
                    </a:p>
                  </a:txBody>
                  <a:tcPr marL="19050" marR="19050" marT="19050" marB="19050" anchor="ctr"/>
                </a:tc>
              </a:tr>
            </a:tbl>
          </a:graphicData>
        </a:graphic>
      </p:graphicFrame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12 Hive (Continued)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53613" y="1117084"/>
          <a:ext cx="7731968" cy="215709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865984"/>
                <a:gridCol w="3865984"/>
              </a:tblGrid>
              <a:tr h="396878">
                <a:tc>
                  <a:txBody>
                    <a:bodyPr/>
                    <a:lstStyle/>
                    <a:p>
                      <a:r>
                        <a:rPr lang="en-US" dirty="0" smtClean="0"/>
                        <a:t>Folder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</a:tr>
              <a:tr h="511574">
                <a:tc>
                  <a:txBody>
                    <a:bodyPr/>
                    <a:lstStyle/>
                    <a:p>
                      <a:r>
                        <a:rPr lang="en-US"/>
                        <a:t>TEMPLATE\SiteTemplates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Definitions avaiable for deploying new sites</a:t>
                      </a:r>
                    </a:p>
                  </a:txBody>
                  <a:tcPr marL="19050" marR="19050" marT="19050" marB="19050" anchor="ctr"/>
                </a:tc>
              </a:tr>
              <a:tr h="511574">
                <a:tc>
                  <a:txBody>
                    <a:bodyPr/>
                    <a:lstStyle/>
                    <a:p>
                      <a:r>
                        <a:rPr lang="en-US"/>
                        <a:t>TEMPLATE\THEMES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Used to create custom themes in SharePoint</a:t>
                      </a:r>
                    </a:p>
                  </a:txBody>
                  <a:tcPr marL="19050" marR="19050" marT="19050" marB="19050" anchor="ctr"/>
                </a:tc>
              </a:tr>
              <a:tr h="511574">
                <a:tc>
                  <a:txBody>
                    <a:bodyPr/>
                    <a:lstStyle/>
                    <a:p>
                      <a:r>
                        <a:rPr lang="en-US"/>
                        <a:t>TEMPLATE\XML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Contains XSDs for any XML used with SharePoint</a:t>
                      </a:r>
                    </a:p>
                  </a:txBody>
                  <a:tcPr marL="19050" marR="19050" marT="19050" marB="19050" anchor="ctr"/>
                </a:tc>
              </a:tr>
            </a:tbl>
          </a:graphicData>
        </a:graphic>
      </p:graphicFrame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Deploying Binaries – Two Options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290860"/>
            <a:ext cx="8410575" cy="3767185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GAC Deployment – Not recommended unless absolutely necessary (i.e.: Event </a:t>
            </a:r>
            <a:r>
              <a:rPr lang="en-US" sz="2800" dirty="0" err="1" smtClean="0">
                <a:effectLst/>
              </a:rPr>
              <a:t>Recivers</a:t>
            </a:r>
            <a:r>
              <a:rPr lang="en-US" sz="2800" dirty="0" smtClean="0">
                <a:effectLst/>
              </a:rPr>
              <a:t>, Timer jobs, Workflows, etc).</a:t>
            </a:r>
          </a:p>
          <a:p>
            <a:pPr lvl="1" eaLnBrk="1" hangingPunct="1"/>
            <a:r>
              <a:rPr lang="en-US" sz="2400" dirty="0" smtClean="0">
                <a:effectLst/>
              </a:rPr>
              <a:t>Requires application pool to be reset after every deployment.</a:t>
            </a:r>
          </a:p>
          <a:p>
            <a:pPr lvl="1" eaLnBrk="1" hangingPunct="1"/>
            <a:r>
              <a:rPr lang="en-US" sz="2400" dirty="0" smtClean="0">
                <a:effectLst/>
              </a:rPr>
              <a:t>Allows code to execute with full trust</a:t>
            </a:r>
          </a:p>
          <a:p>
            <a:pPr lvl="1" eaLnBrk="1" hangingPunct="1"/>
            <a:r>
              <a:rPr lang="en-US" sz="2400" dirty="0" smtClean="0">
                <a:effectLst/>
              </a:rPr>
              <a:t>Acceptable for new developers starting out because it is easier</a:t>
            </a: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Deploying Binaries – Two Options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290860"/>
            <a:ext cx="8410575" cy="3711785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Bin Folder Deployment – Recommended but more complex</a:t>
            </a:r>
          </a:p>
          <a:p>
            <a:pPr lvl="1" eaLnBrk="1" hangingPunct="1"/>
            <a:r>
              <a:rPr lang="en-US" sz="2400" dirty="0" smtClean="0">
                <a:effectLst/>
              </a:rPr>
              <a:t>Requires a developer to specify code access security settings or running SharePoint with full trust</a:t>
            </a:r>
          </a:p>
          <a:p>
            <a:pPr lvl="1" eaLnBrk="1" hangingPunct="1"/>
            <a:r>
              <a:rPr lang="en-US" sz="2400" dirty="0" smtClean="0">
                <a:effectLst/>
              </a:rPr>
              <a:t>Does not require application pool to be reset</a:t>
            </a:r>
          </a:p>
          <a:p>
            <a:pPr lvl="1" eaLnBrk="1" hangingPunct="1"/>
            <a:r>
              <a:rPr lang="en-US" sz="2400" dirty="0" smtClean="0">
                <a:effectLst/>
              </a:rPr>
              <a:t>Recommended approach but more complicated to implement</a:t>
            </a: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BITS globe template">
  <a:themeElements>
    <a:clrScheme name="1_BITS globe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6699FF"/>
      </a:accent2>
      <a:accent3>
        <a:srgbClr val="AAB1C6"/>
      </a:accent3>
      <a:accent4>
        <a:srgbClr val="DADADA"/>
      </a:accent4>
      <a:accent5>
        <a:srgbClr val="FDF3CA"/>
      </a:accent5>
      <a:accent6>
        <a:srgbClr val="5C8AE7"/>
      </a:accent6>
      <a:hlink>
        <a:srgbClr val="66CC66"/>
      </a:hlink>
      <a:folHlink>
        <a:srgbClr val="FA7438"/>
      </a:folHlink>
    </a:clrScheme>
    <a:fontScheme name="1_BITS globe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1_BITS globe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6699FF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5C8AE7"/>
        </a:accent6>
        <a:hlink>
          <a:srgbClr val="66CC66"/>
        </a:hlink>
        <a:folHlink>
          <a:srgbClr val="FA743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ITS globe template">
  <a:themeElements>
    <a:clrScheme name="BITS globe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6699FF"/>
      </a:accent2>
      <a:accent3>
        <a:srgbClr val="AAB1C6"/>
      </a:accent3>
      <a:accent4>
        <a:srgbClr val="DADADA"/>
      </a:accent4>
      <a:accent5>
        <a:srgbClr val="FDF3CA"/>
      </a:accent5>
      <a:accent6>
        <a:srgbClr val="5C8AE7"/>
      </a:accent6>
      <a:hlink>
        <a:srgbClr val="66CC66"/>
      </a:hlink>
      <a:folHlink>
        <a:srgbClr val="FA7438"/>
      </a:folHlink>
    </a:clrScheme>
    <a:fontScheme name="BITS globe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BITS globe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6699FF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5C8AE7"/>
        </a:accent6>
        <a:hlink>
          <a:srgbClr val="66CC66"/>
        </a:hlink>
        <a:folHlink>
          <a:srgbClr val="FA743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F200C45F6E5641832CEC524431979B" ma:contentTypeVersion="0" ma:contentTypeDescription="Create a new document." ma:contentTypeScope="" ma:versionID="6800f350cb0f4c034a1fee994e948c37">
  <xsd:schema xmlns:xsd="http://www.w3.org/2001/XMLSchema" xmlns:p="http://schemas.microsoft.com/office/2006/metadata/properties" targetNamespace="http://schemas.microsoft.com/office/2006/metadata/properties" ma:root="true" ma:fieldsID="74a34f8ae59ef3969074a5355025be0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4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2B8C1E6E-5BF8-4465-83ED-14CA53968858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CED5444A-42A6-416A-8F35-3B9151B1582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43C258-47E4-48F8-842A-6B98871327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4.xml><?xml version="1.0" encoding="utf-8"?>
<ds:datastoreItem xmlns:ds="http://schemas.openxmlformats.org/officeDocument/2006/customXml" ds:itemID="{9BE33180-8891-471A-A077-22C8FB22C075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CMS 2002</Template>
  <TotalTime>6890</TotalTime>
  <Words>1722</Words>
  <Application>Microsoft PowerPoint</Application>
  <PresentationFormat>On-screen Show (4:3)</PresentationFormat>
  <Paragraphs>259</Paragraphs>
  <Slides>27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1_BITS globe template</vt:lpstr>
      <vt:lpstr>BITS globe template</vt:lpstr>
      <vt:lpstr>Deploying Code in SharePoint</vt:lpstr>
      <vt:lpstr>Corey Roth</vt:lpstr>
      <vt:lpstr>Beer and Code Meetup Tonight!</vt:lpstr>
      <vt:lpstr>Challenges for New Developers</vt:lpstr>
      <vt:lpstr>Deployment</vt:lpstr>
      <vt:lpstr>12 Hive</vt:lpstr>
      <vt:lpstr>12 Hive (Continued)</vt:lpstr>
      <vt:lpstr>Deploying Binaries – Two Options</vt:lpstr>
      <vt:lpstr>Deploying Binaries – Two Options</vt:lpstr>
      <vt:lpstr>SafeControls</vt:lpstr>
      <vt:lpstr>Deployment Options</vt:lpstr>
      <vt:lpstr>Ghetto Deployment (Manual)</vt:lpstr>
      <vt:lpstr>Building and Deploying a Web Part</vt:lpstr>
      <vt:lpstr>Demo</vt:lpstr>
      <vt:lpstr>Features</vt:lpstr>
      <vt:lpstr>Solution Packages (.wsp files)</vt:lpstr>
      <vt:lpstr>cab.ddf</vt:lpstr>
      <vt:lpstr>Manfiest.xml</vt:lpstr>
      <vt:lpstr>Manfiest.xml Elements</vt:lpstr>
      <vt:lpstr>Deploying your solution (.wsp) file</vt:lpstr>
      <vt:lpstr>Building a User Control with Visual Studio</vt:lpstr>
      <vt:lpstr>Demo</vt:lpstr>
      <vt:lpstr>Demo</vt:lpstr>
      <vt:lpstr>References</vt:lpstr>
      <vt:lpstr>Questions?</vt:lpstr>
      <vt:lpstr>Don’t Forget!  Beer and Code!</vt:lpstr>
      <vt:lpstr>Thanks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SharePoint Development for ASP.NET Developers</dc:title>
  <dc:subject>SharePoint Development</dc:subject>
  <dc:creator>Corey Roth</dc:creator>
  <cp:keywords>SharePoint, MOSS 2007, Development, Visual Studio</cp:keywords>
  <cp:lastModifiedBy>Corey Roth</cp:lastModifiedBy>
  <cp:revision>796</cp:revision>
  <dcterms:created xsi:type="dcterms:W3CDTF">1999-10-04T19:00:12Z</dcterms:created>
  <dcterms:modified xsi:type="dcterms:W3CDTF">2009-03-27T21:08:12Z</dcterms:modified>
  <cp:category>Presentations</cp:category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Status">
    <vt:lpwstr>Final</vt:lpwstr>
  </property>
  <property fmtid="{D5CDD505-2E9C-101B-9397-08002B2CF9AE}" pid="4" name="ContentTypeId">
    <vt:lpwstr>0x01010018B6852C6660CF4EB8B2B0D8438BF1D5</vt:lpwstr>
  </property>
  <property fmtid="{D5CDD505-2E9C-101B-9397-08002B2CF9AE}" pid="5" name="Course title">
    <vt:lpwstr>Building and Implementing Enterprise Search Solutions</vt:lpwstr>
  </property>
  <property fmtid="{D5CDD505-2E9C-101B-9397-08002B2CF9AE}" pid="6" name="Order">
    <vt:lpwstr>6000.00000000000</vt:lpwstr>
  </property>
</Properties>
</file>