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5"/>
    <p:sldMasterId id="2147483651" r:id="rId6"/>
  </p:sldMasterIdLst>
  <p:notesMasterIdLst>
    <p:notesMasterId r:id="rId29"/>
  </p:notesMasterIdLst>
  <p:handoutMasterIdLst>
    <p:handoutMasterId r:id="rId30"/>
  </p:handoutMasterIdLst>
  <p:sldIdLst>
    <p:sldId id="330" r:id="rId7"/>
    <p:sldId id="351" r:id="rId8"/>
    <p:sldId id="437" r:id="rId9"/>
    <p:sldId id="442" r:id="rId10"/>
    <p:sldId id="447" r:id="rId11"/>
    <p:sldId id="445" r:id="rId12"/>
    <p:sldId id="443" r:id="rId13"/>
    <p:sldId id="444" r:id="rId14"/>
    <p:sldId id="446" r:id="rId15"/>
    <p:sldId id="456" r:id="rId16"/>
    <p:sldId id="448" r:id="rId17"/>
    <p:sldId id="438" r:id="rId18"/>
    <p:sldId id="449" r:id="rId19"/>
    <p:sldId id="439" r:id="rId20"/>
    <p:sldId id="452" r:id="rId21"/>
    <p:sldId id="451" r:id="rId22"/>
    <p:sldId id="450" r:id="rId23"/>
    <p:sldId id="454" r:id="rId24"/>
    <p:sldId id="455" r:id="rId25"/>
    <p:sldId id="453" r:id="rId26"/>
    <p:sldId id="427" r:id="rId27"/>
    <p:sldId id="428" r:id="rId28"/>
  </p:sldIdLst>
  <p:sldSz cx="9144000" cy="6858000" type="screen4x3"/>
  <p:notesSz cx="7162800" cy="9448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prnPr prnWhat="handouts3" clrMode="gray" frameSlides="1"/>
  <p:showPr showNarration="1" useTimings="0">
    <p:present/>
    <p:sldAll/>
    <p:penClr>
      <a:srgbClr val="FF0000"/>
    </p:penClr>
  </p:showPr>
  <p:clrMru>
    <a:srgbClr val="003399"/>
    <a:srgbClr val="663300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263" autoAdjust="0"/>
    <p:restoredTop sz="71294" autoAdjust="0"/>
  </p:normalViewPr>
  <p:slideViewPr>
    <p:cSldViewPr snapToGrid="0">
      <p:cViewPr varScale="1">
        <p:scale>
          <a:sx n="80" d="100"/>
          <a:sy n="80" d="100"/>
        </p:scale>
        <p:origin x="-1782" y="-84"/>
      </p:cViewPr>
      <p:guideLst>
        <p:guide orient="horz" pos="2160"/>
        <p:guide orient="horz" pos="144"/>
        <p:guide orient="horz" pos="891"/>
        <p:guide orient="horz" pos="1200"/>
        <p:guide orient="horz" pos="1488"/>
        <p:guide pos="2880"/>
        <p:guide pos="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554" y="-72"/>
      </p:cViewPr>
      <p:guideLst>
        <p:guide orient="horz" pos="2977"/>
        <p:guide pos="225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defTabSz="949325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Microsoft Office 2007 System</a:t>
            </a:r>
          </a:p>
          <a:p>
            <a:pPr>
              <a:defRPr/>
            </a:pPr>
            <a:r>
              <a:rPr lang="en-US"/>
              <a:t>Introduction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5765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 2006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57650" y="8975725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4145A738-CDA5-4A01-AE33-37C5013AB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505075" y="8975725"/>
            <a:ext cx="21463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algn="ctr" defTabSz="949325">
              <a:defRPr sz="1200" b="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85750" y="9164638"/>
            <a:ext cx="2555875" cy="244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93141" tIns="46570" rIns="93141" bIns="46570">
            <a:spAutoFit/>
          </a:bodyPr>
          <a:lstStyle/>
          <a:p>
            <a:pPr defTabSz="931863">
              <a:spcBef>
                <a:spcPct val="50000"/>
              </a:spcBef>
              <a:defRPr/>
            </a:pPr>
            <a:r>
              <a:rPr lang="en-US" sz="1000" b="0" dirty="0"/>
              <a:t>© 2006 Microsoft Corporation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57650" y="0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20788" y="709613"/>
            <a:ext cx="4722812" cy="35417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5675" y="4489450"/>
            <a:ext cx="5251450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75725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57650" y="8975725"/>
            <a:ext cx="3105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98" tIns="47448" rIns="94898" bIns="47448" numCol="1" anchor="b" anchorCtr="0" compatLnSpc="1">
            <a:prstTxWarp prst="textNoShape">
              <a:avLst/>
            </a:prstTxWarp>
          </a:bodyPr>
          <a:lstStyle>
            <a:lvl1pPr algn="r" defTabSz="949325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1A686AA3-C443-41D8-910B-AED9D536A9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4BE39D-2C0D-4F3A-A22C-40FEEA0232F8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7550" y="4489450"/>
            <a:ext cx="5727700" cy="4249738"/>
          </a:xfrm>
          <a:noFill/>
          <a:ln/>
        </p:spPr>
        <p:txBody>
          <a:bodyPr/>
          <a:lstStyle/>
          <a:p>
            <a:r>
              <a:rPr lang="en-US" dirty="0" smtClean="0"/>
              <a:t>Ask about:</a:t>
            </a:r>
          </a:p>
          <a:p>
            <a:r>
              <a:rPr lang="en-US" dirty="0" smtClean="0"/>
              <a:t>ASP.NET</a:t>
            </a:r>
            <a:r>
              <a:rPr lang="en-US" baseline="0" dirty="0" smtClean="0"/>
              <a:t> developers</a:t>
            </a:r>
          </a:p>
          <a:p>
            <a:r>
              <a:rPr lang="en-US" baseline="0" dirty="0" smtClean="0"/>
              <a:t>SharePoint perception</a:t>
            </a:r>
          </a:p>
          <a:p>
            <a:r>
              <a:rPr lang="en-US" baseline="0" dirty="0" smtClean="0"/>
              <a:t>SharePoint developers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building a user control,</a:t>
            </a:r>
            <a:r>
              <a:rPr lang="en-US" baseline="0" dirty="0" smtClean="0"/>
              <a:t> deployment, and a web part to load that control.</a:t>
            </a:r>
          </a:p>
          <a:p>
            <a:r>
              <a:rPr lang="en-US" baseline="0" dirty="0" smtClean="0"/>
              <a:t>Explain Safe Controls</a:t>
            </a:r>
          </a:p>
          <a:p>
            <a:r>
              <a:rPr lang="en-US" baseline="0" dirty="0" smtClean="0"/>
              <a:t>_</a:t>
            </a:r>
            <a:r>
              <a:rPr lang="en-US" baseline="0" dirty="0" err="1" smtClean="0"/>
              <a:t>ControlTemplates</a:t>
            </a:r>
            <a:r>
              <a:rPr lang="en-US" baseline="0" dirty="0" smtClean="0"/>
              <a:t> folder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Explain the manifest</a:t>
            </a:r>
            <a:r>
              <a:rPr lang="en-US" baseline="0" dirty="0" smtClean="0"/>
              <a:t>.xml and cab.ddf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building a web part.  </a:t>
            </a:r>
          </a:p>
          <a:p>
            <a:r>
              <a:rPr lang="en-US" dirty="0" err="1" smtClean="0"/>
              <a:t>TestWebPart</a:t>
            </a:r>
            <a:r>
              <a:rPr lang="en-US" dirty="0" smtClean="0"/>
              <a:t> (</a:t>
            </a:r>
            <a:r>
              <a:rPr lang="en-US" dirty="0" err="1" smtClean="0"/>
              <a:t>System.Web.UI.WebControls.WebParts.WebPart</a:t>
            </a:r>
            <a:r>
              <a:rPr lang="en-US" dirty="0" smtClean="0"/>
              <a:t>)</a:t>
            </a:r>
          </a:p>
          <a:p>
            <a:r>
              <a:rPr lang="en-US" dirty="0" smtClean="0"/>
              <a:t>Feature.xml</a:t>
            </a:r>
          </a:p>
          <a:p>
            <a:r>
              <a:rPr lang="en-US" dirty="0" smtClean="0"/>
              <a:t>Elements.xml</a:t>
            </a:r>
          </a:p>
          <a:p>
            <a:r>
              <a:rPr lang="en-US" dirty="0" err="1" smtClean="0"/>
              <a:t>MyWebPart.webpart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building a feature receiver.</a:t>
            </a:r>
          </a:p>
          <a:p>
            <a:r>
              <a:rPr lang="en-US" dirty="0" err="1" smtClean="0"/>
              <a:t>TestFeatureReceiver.cs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F964FB-600B-4F2A-A494-3B22BCEFDE52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ED1DA-C69D-4672-B1E0-E3D061D25102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 the use of BDC Tools,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MetaData</a:t>
            </a:r>
            <a:r>
              <a:rPr lang="en-US" baseline="0" dirty="0" smtClean="0"/>
              <a:t> Model and the Import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686AA3-C443-41D8-910B-AED9D536A9C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WSS includes things</a:t>
            </a:r>
            <a:r>
              <a:rPr lang="en-US" baseline="0" dirty="0" smtClean="0">
                <a:latin typeface="Arial" charset="0"/>
              </a:rPr>
              <a:t> like document libraries, blogs, wikis, team sites, and basic search.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Virtualization – Requires</a:t>
            </a:r>
            <a:r>
              <a:rPr lang="en-US" baseline="0" dirty="0" smtClean="0">
                <a:latin typeface="Arial" charset="0"/>
              </a:rPr>
              <a:t> memory</a:t>
            </a:r>
          </a:p>
          <a:p>
            <a:pPr eaLnBrk="1" hangingPunct="1"/>
            <a:r>
              <a:rPr lang="en-US" baseline="0" dirty="0" smtClean="0">
                <a:latin typeface="Arial" charset="0"/>
              </a:rPr>
              <a:t>SharePoint on Remote Server – Won’t be able to install </a:t>
            </a:r>
            <a:r>
              <a:rPr lang="en-US" baseline="0" dirty="0" err="1" smtClean="0">
                <a:latin typeface="Arial" charset="0"/>
              </a:rPr>
              <a:t>VSeWSS</a:t>
            </a:r>
            <a:endParaRPr lang="en-US" baseline="0" dirty="0" smtClean="0">
              <a:latin typeface="Arial" charset="0"/>
            </a:endParaRPr>
          </a:p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Talk about naming convention</a:t>
            </a:r>
            <a:r>
              <a:rPr lang="en-US" baseline="0" dirty="0" smtClean="0">
                <a:latin typeface="Arial" charset="0"/>
              </a:rPr>
              <a:t>s in SharePoint</a:t>
            </a:r>
          </a:p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User Controls don’t get stored</a:t>
            </a:r>
            <a:r>
              <a:rPr lang="en-US" baseline="0" dirty="0" smtClean="0">
                <a:latin typeface="Arial" charset="0"/>
              </a:rPr>
              <a:t> on the site.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25585CE7-901D-4AB2-89D1-5F55CAAADD40}" type="datetime8">
              <a:rPr lang="en-US" smtClean="0"/>
              <a:pPr>
                <a:defRPr/>
              </a:pPr>
              <a:t>12/1/2008 2:46 PM</a:t>
            </a:fld>
            <a:endParaRPr lang="en-US" smtClean="0"/>
          </a:p>
        </p:txBody>
      </p:sp>
      <p:sp>
        <p:nvSpPr>
          <p:cNvPr id="87043" name="Rectangle 6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2006 Microsoft Corporation. All rights reserved.</a:t>
            </a:r>
          </a:p>
          <a:p>
            <a:pPr>
              <a:defRPr/>
            </a:pPr>
            <a:r>
              <a:rPr lang="en-US" smtClean="0"/>
              <a:t>This presentation is for informational purposes only. Microsoft makes no warranties, express or implied, in this summary.</a:t>
            </a:r>
          </a:p>
        </p:txBody>
      </p:sp>
      <p:sp>
        <p:nvSpPr>
          <p:cNvPr id="8704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60587-9FF3-4A29-8481-5FF43DFE7075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SharePoint DLLs</a:t>
            </a:r>
            <a:r>
              <a:rPr lang="en-US" baseline="0" dirty="0" smtClean="0">
                <a:latin typeface="Arial" charset="0"/>
              </a:rPr>
              <a:t> need to be copied if deploying remotely.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SOfficeLogo-h-BLK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05000"/>
            <a:ext cx="7772400" cy="14097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4927600"/>
            <a:ext cx="7861300" cy="585788"/>
          </a:xfrm>
        </p:spPr>
        <p:txBody>
          <a:bodyPr anchor="ctr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28600"/>
            <a:ext cx="2097088" cy="3402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43625" cy="3402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MSOfficeLogo-h-BLK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905000"/>
            <a:ext cx="7772400" cy="14097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7700" y="4927600"/>
            <a:ext cx="7861300" cy="585788"/>
          </a:xfrm>
        </p:spPr>
        <p:txBody>
          <a:bodyPr anchor="ctr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5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28600"/>
            <a:ext cx="2097088" cy="3402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43625" cy="3402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375" y="1416050"/>
            <a:ext cx="4117975" cy="221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16050"/>
            <a:ext cx="8388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8" descr="MSOfficeLogo-h-BLK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32" r:id="rId12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Ø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93113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Title Slide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416050"/>
            <a:ext cx="83883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052" name="Picture 6" descr="MSOfficeLogo-h-BLK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297738" y="6129338"/>
            <a:ext cx="1549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ransition>
    <p:strips dir="r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1028700" indent="-45561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Ø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4287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82880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27263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844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1416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988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56063" indent="-396875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corey.roth@gmail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otnetmafia.com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7" Type="http://schemas.openxmlformats.org/officeDocument/2006/relationships/hyperlink" Target="http://www.bamboosolutions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sharepointblogs.com/" TargetMode="External"/><Relationship Id="rId5" Type="http://schemas.openxmlformats.org/officeDocument/2006/relationships/hyperlink" Target="http://www.codeplex.com/stsdev" TargetMode="External"/><Relationship Id="rId4" Type="http://schemas.openxmlformats.org/officeDocument/2006/relationships/hyperlink" Target="http://msdn2.microsoft.com/en-us/library/ms550992.aspx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" TargetMode="External"/><Relationship Id="rId2" Type="http://schemas.openxmlformats.org/officeDocument/2006/relationships/hyperlink" Target="mailto:coreyroth@gmail.com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mafia.com/blogs/dotnettipoftheday/archive/2007/07/05/how-to-configure-code-access-security-for-a-web-part.asp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492125"/>
            <a:ext cx="8445500" cy="1311128"/>
          </a:xfrm>
        </p:spPr>
        <p:txBody>
          <a:bodyPr/>
          <a:lstStyle/>
          <a:p>
            <a:pPr algn="ctr">
              <a:defRPr/>
            </a:pPr>
            <a:r>
              <a:rPr lang="en-US" sz="4400" dirty="0" smtClean="0"/>
              <a:t>SharePoint Development for ASP.NET Developers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760021" y="2458192"/>
            <a:ext cx="3835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Presenter: Corey Roth</a:t>
            </a:r>
          </a:p>
          <a:p>
            <a:r>
              <a:rPr lang="en-US" sz="2400" dirty="0" smtClean="0"/>
              <a:t>Enterprise Consultant</a:t>
            </a:r>
          </a:p>
          <a:p>
            <a:r>
              <a:rPr lang="en-US" sz="2400" dirty="0" smtClean="0"/>
              <a:t>Stonebridge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0021" y="5308269"/>
            <a:ext cx="4963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Blog: </a:t>
            </a:r>
            <a:r>
              <a:rPr lang="en-US" sz="2400" dirty="0" smtClean="0">
                <a:hlinkClick r:id="rId3"/>
              </a:rPr>
              <a:t>www.dotnetmafia.com</a:t>
            </a: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SafeControls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1"/>
            <a:ext cx="8410575" cy="422885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SharePoint won’t execute a web part or user control unless it knows it is safe</a:t>
            </a:r>
          </a:p>
          <a:p>
            <a:pPr eaLnBrk="1" hangingPunct="1"/>
            <a:r>
              <a:rPr lang="en-US" sz="2800" dirty="0" smtClean="0">
                <a:effectLst/>
              </a:rPr>
              <a:t>Declare an assembly and namespace safe in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err="1" smtClean="0">
                <a:effectLst/>
              </a:rPr>
              <a:t>SafeControls</a:t>
            </a:r>
            <a:r>
              <a:rPr lang="en-US" sz="2800" dirty="0" smtClean="0">
                <a:effectLst/>
              </a:rPr>
              <a:t> element</a:t>
            </a:r>
          </a:p>
          <a:p>
            <a:pPr eaLnBrk="1" hangingPunct="1"/>
            <a:r>
              <a:rPr lang="en-US" sz="2800" dirty="0" smtClean="0">
                <a:effectLst/>
              </a:rPr>
              <a:t>Can be automated using a solution package (.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SharePoint API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6943439"/>
          </a:xfrm>
        </p:spPr>
        <p:txBody>
          <a:bodyPr/>
          <a:lstStyle/>
          <a:p>
            <a:pPr eaLnBrk="1" hangingPunct="1"/>
            <a:r>
              <a:rPr lang="en-US" sz="2800" dirty="0" err="1" smtClean="0">
                <a:effectLst/>
              </a:rPr>
              <a:t>SPContext</a:t>
            </a:r>
            <a:r>
              <a:rPr lang="en-US" sz="2800" dirty="0" smtClean="0">
                <a:effectLst/>
              </a:rPr>
              <a:t> – Used to get reference to the current site or site collection</a:t>
            </a:r>
          </a:p>
          <a:p>
            <a:pPr eaLnBrk="1" hangingPunct="1"/>
            <a:r>
              <a:rPr lang="en-US" sz="2800" dirty="0" smtClean="0">
                <a:effectLst/>
              </a:rPr>
              <a:t>All uses of </a:t>
            </a:r>
            <a:r>
              <a:rPr lang="en-US" sz="2800" dirty="0" err="1" smtClean="0">
                <a:effectLst/>
              </a:rPr>
              <a:t>SPSite</a:t>
            </a:r>
            <a:r>
              <a:rPr lang="en-US" sz="2800" dirty="0" smtClean="0">
                <a:effectLst/>
              </a:rPr>
              <a:t> or </a:t>
            </a:r>
            <a:r>
              <a:rPr lang="en-US" sz="2800" dirty="0" err="1" smtClean="0">
                <a:effectLst/>
              </a:rPr>
              <a:t>SPWeb</a:t>
            </a:r>
            <a:r>
              <a:rPr lang="en-US" sz="2800" dirty="0" smtClean="0">
                <a:effectLst/>
              </a:rPr>
              <a:t> must be disposed (use a using statement)</a:t>
            </a:r>
          </a:p>
          <a:p>
            <a:pPr eaLnBrk="1" hangingPunct="1"/>
            <a:r>
              <a:rPr lang="en-US" sz="2800" dirty="0" smtClean="0">
                <a:effectLst/>
              </a:rPr>
              <a:t>Most collections do not have an “Exists” method</a:t>
            </a:r>
          </a:p>
          <a:p>
            <a:pPr eaLnBrk="1" hangingPunct="1"/>
            <a:r>
              <a:rPr lang="en-US" sz="2800" dirty="0" smtClean="0">
                <a:effectLst/>
              </a:rPr>
              <a:t>Most objects require a call to .Update to save any changes made</a:t>
            </a:r>
          </a:p>
          <a:p>
            <a:pPr eaLnBrk="1" hangingPunct="1"/>
            <a:r>
              <a:rPr lang="en-US" sz="2800" dirty="0" smtClean="0">
                <a:effectLst/>
              </a:rPr>
              <a:t>Some API calls require elevated security – Pass a delegate to </a:t>
            </a:r>
            <a:r>
              <a:rPr lang="en-US" sz="2800" dirty="0" err="1" smtClean="0">
                <a:effectLst/>
              </a:rPr>
              <a:t>RunWithElevatedPrivleges</a:t>
            </a:r>
            <a:r>
              <a:rPr lang="en-US" sz="2800" dirty="0" smtClean="0">
                <a:effectLst/>
              </a:rPr>
              <a:t> 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Deployment Options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4487382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Manually copy binaries, feature files, pages, and controls to appropriate folders on SharePoint server</a:t>
            </a:r>
          </a:p>
          <a:p>
            <a:pPr eaLnBrk="1" hangingPunct="1"/>
            <a:r>
              <a:rPr lang="en-US" sz="2800" dirty="0" smtClean="0">
                <a:effectLst/>
              </a:rPr>
              <a:t>Create a Feature – Would still have to manually copy files</a:t>
            </a:r>
          </a:p>
          <a:p>
            <a:pPr eaLnBrk="1" hangingPunct="1"/>
            <a:r>
              <a:rPr lang="en-US" sz="2800" dirty="0" smtClean="0">
                <a:effectLst/>
              </a:rPr>
              <a:t>Create a Solution Package (.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 – A cab file that contains a </a:t>
            </a:r>
            <a:r>
              <a:rPr lang="en-US" sz="2800" dirty="0" smtClean="0">
                <a:effectLst/>
              </a:rPr>
              <a:t>manifest </a:t>
            </a:r>
            <a:r>
              <a:rPr lang="en-US" sz="2800" dirty="0" smtClean="0">
                <a:effectLst/>
              </a:rPr>
              <a:t>telling SharePoint how to deploy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What the Solution Package does…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5521512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Backs up your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Changes the trust element to </a:t>
            </a:r>
            <a:r>
              <a:rPr lang="en-US" sz="2800" dirty="0" err="1" smtClean="0">
                <a:effectLst/>
              </a:rPr>
              <a:t>WSS_Custom</a:t>
            </a:r>
            <a:r>
              <a:rPr lang="en-US" sz="2800" dirty="0" smtClean="0">
                <a:effectLst/>
              </a:rPr>
              <a:t> in </a:t>
            </a:r>
            <a:r>
              <a:rPr lang="en-US" sz="2800" dirty="0" err="1" smtClean="0">
                <a:effectLst/>
              </a:rPr>
              <a:t>web.config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Backs up trust configuration file – </a:t>
            </a:r>
            <a:r>
              <a:rPr lang="en-US" sz="2800" dirty="0" err="1" smtClean="0">
                <a:effectLst/>
              </a:rPr>
              <a:t>wss_minimaltrust.config</a:t>
            </a:r>
            <a:r>
              <a:rPr lang="en-US" sz="2800" dirty="0" smtClean="0">
                <a:effectLst/>
              </a:rPr>
              <a:t> becomes </a:t>
            </a:r>
            <a:r>
              <a:rPr lang="en-US" sz="2800" dirty="0" err="1" smtClean="0">
                <a:effectLst/>
              </a:rPr>
              <a:t>wss_custom_wss_minimaltrust.config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Changes the path to the trust configuration file in the </a:t>
            </a:r>
            <a:r>
              <a:rPr lang="en-US" sz="2800" dirty="0" err="1" smtClean="0">
                <a:effectLst/>
              </a:rPr>
              <a:t>web.config</a:t>
            </a:r>
            <a:r>
              <a:rPr lang="en-US" sz="2800" dirty="0" smtClean="0">
                <a:effectLst/>
              </a:rPr>
              <a:t> &lt;</a:t>
            </a:r>
            <a:r>
              <a:rPr lang="en-US" sz="2800" dirty="0" err="1" smtClean="0">
                <a:effectLst/>
              </a:rPr>
              <a:t>trustLevel</a:t>
            </a:r>
            <a:r>
              <a:rPr lang="en-US" sz="2800" dirty="0" smtClean="0">
                <a:effectLst/>
              </a:rPr>
              <a:t>&gt; element</a:t>
            </a:r>
          </a:p>
          <a:p>
            <a:pPr eaLnBrk="1" hangingPunct="1"/>
            <a:r>
              <a:rPr lang="en-US" sz="2800" dirty="0" smtClean="0">
                <a:effectLst/>
              </a:rPr>
              <a:t>Adds code access security settings from manifest.xml</a:t>
            </a:r>
          </a:p>
          <a:p>
            <a:pPr eaLnBrk="1" hangingPunct="1"/>
            <a:r>
              <a:rPr lang="en-US" sz="2800" dirty="0" smtClean="0">
                <a:effectLst/>
              </a:rPr>
              <a:t>More information on my blog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Building and Deploying a Web Part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422885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Deploys similarly to a user control</a:t>
            </a:r>
          </a:p>
          <a:p>
            <a:pPr eaLnBrk="1" hangingPunct="1"/>
            <a:r>
              <a:rPr lang="en-US" sz="2800" dirty="0" smtClean="0">
                <a:effectLst/>
              </a:rPr>
              <a:t>.</a:t>
            </a:r>
            <a:r>
              <a:rPr lang="en-US" sz="2800" dirty="0" err="1" smtClean="0">
                <a:effectLst/>
              </a:rPr>
              <a:t>webpart</a:t>
            </a:r>
            <a:r>
              <a:rPr lang="en-US" sz="2800" dirty="0" smtClean="0">
                <a:effectLst/>
              </a:rPr>
              <a:t> (or .</a:t>
            </a:r>
            <a:r>
              <a:rPr lang="en-US" sz="2800" dirty="0" err="1" smtClean="0">
                <a:effectLst/>
              </a:rPr>
              <a:t>dwp</a:t>
            </a:r>
            <a:r>
              <a:rPr lang="en-US" sz="2800" dirty="0" smtClean="0">
                <a:effectLst/>
              </a:rPr>
              <a:t>) file tells SharePoint where to find the web part’s code</a:t>
            </a:r>
          </a:p>
          <a:p>
            <a:pPr eaLnBrk="1" hangingPunct="1"/>
            <a:r>
              <a:rPr lang="en-US" sz="2800" dirty="0" smtClean="0">
                <a:effectLst/>
              </a:rPr>
              <a:t>Use a feature to add the web part to the gallery</a:t>
            </a:r>
          </a:p>
          <a:p>
            <a:pPr eaLnBrk="1" hangingPunct="1"/>
            <a:r>
              <a:rPr lang="en-US" sz="2800" dirty="0" smtClean="0">
                <a:effectLst/>
              </a:rPr>
              <a:t>Complete instructions can be found on my blog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Feature Receivers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4875181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Feature Receivers allow you to execute code when a feature is Installed, Uninstalled, Activated, or Deactivated</a:t>
            </a:r>
          </a:p>
          <a:p>
            <a:pPr eaLnBrk="1" hangingPunct="1"/>
            <a:r>
              <a:rPr lang="en-US" sz="2800" dirty="0" smtClean="0">
                <a:effectLst/>
              </a:rPr>
              <a:t>Create a class that inherits from </a:t>
            </a:r>
            <a:r>
              <a:rPr lang="en-US" sz="2800" dirty="0" err="1" smtClean="0">
                <a:effectLst/>
              </a:rPr>
              <a:t>SPFeatureReceiver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Configured in Feature.xml</a:t>
            </a:r>
          </a:p>
          <a:p>
            <a:pPr eaLnBrk="1" hangingPunct="1"/>
            <a:r>
              <a:rPr lang="en-US" sz="2800" dirty="0" err="1" smtClean="0">
                <a:effectLst/>
              </a:rPr>
              <a:t>SPFeatureProperties.Feature.Parent</a:t>
            </a:r>
            <a:r>
              <a:rPr lang="en-US" sz="2800" dirty="0" smtClean="0">
                <a:effectLst/>
              </a:rPr>
              <a:t> contains reference to </a:t>
            </a:r>
            <a:r>
              <a:rPr lang="en-US" sz="2800" dirty="0" err="1" smtClean="0">
                <a:effectLst/>
              </a:rPr>
              <a:t>SPWeb</a:t>
            </a:r>
            <a:r>
              <a:rPr lang="en-US" sz="2800" dirty="0" smtClean="0">
                <a:effectLst/>
              </a:rPr>
              <a:t> or </a:t>
            </a:r>
            <a:r>
              <a:rPr lang="en-US" sz="2800" dirty="0" err="1" smtClean="0">
                <a:effectLst/>
              </a:rPr>
              <a:t>SPSite</a:t>
            </a:r>
            <a:r>
              <a:rPr lang="en-US" sz="2800" dirty="0" smtClean="0">
                <a:effectLst/>
              </a:rPr>
              <a:t> object depending on scope of feature (must be cast)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Corey Roth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16050"/>
            <a:ext cx="8578850" cy="4413516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Consultant for Stonebridge</a:t>
            </a:r>
          </a:p>
          <a:p>
            <a:pPr eaLnBrk="1" hangingPunct="1">
              <a:defRPr/>
            </a:pPr>
            <a:r>
              <a:rPr lang="en-US" sz="2400" dirty="0" smtClean="0"/>
              <a:t>Worked in Consumer Electronics, Travel, Advertising, and Energy industries</a:t>
            </a:r>
          </a:p>
          <a:p>
            <a:pPr eaLnBrk="1" hangingPunct="1">
              <a:defRPr/>
            </a:pPr>
            <a:r>
              <a:rPr lang="en-US" sz="2400" dirty="0" smtClean="0"/>
              <a:t>Currently doing MOSS development specializing in Enterprise Search and ECM</a:t>
            </a:r>
          </a:p>
          <a:p>
            <a:pPr eaLnBrk="1" hangingPunct="1">
              <a:defRPr/>
            </a:pPr>
            <a:r>
              <a:rPr lang="en-US" sz="2400" dirty="0" smtClean="0"/>
              <a:t>OSU Graduate</a:t>
            </a:r>
          </a:p>
          <a:p>
            <a:pPr eaLnBrk="1" hangingPunct="1">
              <a:defRPr/>
            </a:pPr>
            <a:r>
              <a:rPr lang="en-US" sz="2400" dirty="0" smtClean="0"/>
              <a:t>Microsoft Award for Customer Excellence (ACE) Winner</a:t>
            </a:r>
          </a:p>
          <a:p>
            <a:pPr eaLnBrk="1" hangingPunct="1">
              <a:defRPr/>
            </a:pPr>
            <a:r>
              <a:rPr lang="en-US" sz="2400" dirty="0" smtClean="0"/>
              <a:t>E-mail: </a:t>
            </a:r>
            <a:r>
              <a:rPr lang="en-US" sz="2400" dirty="0" smtClean="0">
                <a:hlinkClick r:id="rId3"/>
              </a:rPr>
              <a:t>corey.roth@gmail.com</a:t>
            </a:r>
            <a:r>
              <a:rPr lang="en-US" sz="2400" dirty="0" smtClean="0"/>
              <a:t> </a:t>
            </a:r>
          </a:p>
          <a:p>
            <a:pPr eaLnBrk="1" hangingPunct="1">
              <a:defRPr/>
            </a:pPr>
            <a:r>
              <a:rPr lang="en-US" sz="2400" dirty="0" smtClean="0"/>
              <a:t>Blog: </a:t>
            </a:r>
            <a:r>
              <a:rPr lang="en-US" sz="2400" dirty="0" smtClean="0">
                <a:hlinkClick r:id="rId4"/>
              </a:rPr>
              <a:t>www.dotnetmafia.com</a:t>
            </a:r>
            <a:r>
              <a:rPr lang="en-US" sz="2400" dirty="0" smtClean="0"/>
              <a:t> (mirrored on sharepointblogs.com)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93113" cy="590931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References</a:t>
            </a:r>
            <a:endParaRPr lang="en-US" sz="3600" dirty="0"/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>
          <a:xfrm>
            <a:off x="404751" y="917411"/>
            <a:ext cx="8388350" cy="6057043"/>
          </a:xfrm>
        </p:spPr>
        <p:txBody>
          <a:bodyPr/>
          <a:lstStyle/>
          <a:p>
            <a:pPr>
              <a:buNone/>
            </a:pPr>
            <a:r>
              <a:rPr lang="en-US" sz="2000" dirty="0" smtClean="0">
                <a:effectLst/>
              </a:rPr>
              <a:t>Dot Net Mafia Blog</a:t>
            </a:r>
          </a:p>
          <a:p>
            <a:pPr>
              <a:buNone/>
            </a:pPr>
            <a:r>
              <a:rPr lang="en-US" sz="1800" dirty="0" smtClean="0">
                <a:effectLst/>
                <a:hlinkClick r:id="rId3"/>
              </a:rPr>
              <a:t>http://www.dotnetmafia.com</a:t>
            </a:r>
            <a:endParaRPr lang="en-US" sz="1800" dirty="0" smtClean="0">
              <a:effectLst/>
            </a:endParaRPr>
          </a:p>
          <a:p>
            <a:pPr>
              <a:buNone/>
            </a:pPr>
            <a:endParaRPr lang="en-US" sz="1800" dirty="0" smtClean="0">
              <a:effectLst/>
            </a:endParaRPr>
          </a:p>
          <a:p>
            <a:pPr>
              <a:buNone/>
            </a:pPr>
            <a:r>
              <a:rPr lang="en-US" sz="2000" dirty="0" smtClean="0">
                <a:effectLst/>
              </a:rPr>
              <a:t>Office SharePoint Server SDK</a:t>
            </a:r>
          </a:p>
          <a:p>
            <a:pPr>
              <a:buNone/>
            </a:pPr>
            <a:r>
              <a:rPr lang="en-US" sz="1800" dirty="0" smtClean="0">
                <a:effectLst/>
                <a:hlinkClick r:id="rId4"/>
              </a:rPr>
              <a:t>http://msdn2.microsoft.com/en-us/library/ms550992.aspx</a:t>
            </a:r>
            <a:endParaRPr lang="en-US" sz="1800" dirty="0" smtClean="0">
              <a:effectLst/>
            </a:endParaRPr>
          </a:p>
          <a:p>
            <a:pPr>
              <a:buNone/>
            </a:pPr>
            <a:endParaRPr lang="en-US" sz="1800" dirty="0" smtClean="0">
              <a:effectLst/>
            </a:endParaRPr>
          </a:p>
          <a:p>
            <a:pPr>
              <a:buNone/>
            </a:pPr>
            <a:r>
              <a:rPr lang="en-US" sz="2000" dirty="0" err="1" smtClean="0">
                <a:effectLst/>
              </a:rPr>
              <a:t>STSDev</a:t>
            </a:r>
            <a:endParaRPr lang="en-US" sz="2000" dirty="0" smtClean="0">
              <a:effectLst/>
            </a:endParaRPr>
          </a:p>
          <a:p>
            <a:pPr>
              <a:buNone/>
            </a:pPr>
            <a:r>
              <a:rPr lang="en-US" sz="1800" dirty="0" smtClean="0">
                <a:effectLst/>
                <a:hlinkClick r:id="rId5"/>
              </a:rPr>
              <a:t>http://www.codeplex.com/stsdev</a:t>
            </a:r>
            <a:endParaRPr lang="en-US" sz="1800" dirty="0" smtClean="0">
              <a:effectLst/>
            </a:endParaRPr>
          </a:p>
          <a:p>
            <a:pPr>
              <a:buNone/>
            </a:pPr>
            <a:endParaRPr lang="en-US" sz="1800" dirty="0" smtClean="0">
              <a:effectLst/>
            </a:endParaRPr>
          </a:p>
          <a:p>
            <a:pPr>
              <a:buNone/>
            </a:pPr>
            <a:r>
              <a:rPr lang="en-US" sz="2000" dirty="0" smtClean="0">
                <a:effectLst/>
              </a:rPr>
              <a:t>SharePoint Blogs</a:t>
            </a:r>
          </a:p>
          <a:p>
            <a:pPr>
              <a:buNone/>
            </a:pPr>
            <a:r>
              <a:rPr lang="en-US" sz="2000" dirty="0" smtClean="0">
                <a:effectLst/>
                <a:hlinkClick r:id="rId6"/>
              </a:rPr>
              <a:t>http://</a:t>
            </a:r>
            <a:r>
              <a:rPr lang="en-US" sz="2000" dirty="0" smtClean="0">
                <a:effectLst/>
                <a:hlinkClick r:id="rId6"/>
              </a:rPr>
              <a:t>www.sharepointblogs.com</a:t>
            </a: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  <a:p>
            <a:pPr>
              <a:buNone/>
            </a:pPr>
            <a:r>
              <a:rPr lang="en-US" sz="2000" dirty="0" smtClean="0">
                <a:effectLst/>
              </a:rPr>
              <a:t>WSS on Vista</a:t>
            </a:r>
          </a:p>
          <a:p>
            <a:pPr>
              <a:buNone/>
            </a:pPr>
            <a:r>
              <a:rPr lang="en-US" sz="2000" dirty="0" smtClean="0">
                <a:effectLst/>
                <a:hlinkClick r:id="rId7"/>
              </a:rPr>
              <a:t>http://www.bamboosolutions.com</a:t>
            </a: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  <a:p>
            <a:pPr>
              <a:buNone/>
            </a:pPr>
            <a:endParaRPr lang="en-US" sz="2000" dirty="0" smtClean="0"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6002" y="2817421"/>
            <a:ext cx="8393113" cy="750888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ransition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47700" y="1905000"/>
            <a:ext cx="7772400" cy="757130"/>
          </a:xfrm>
        </p:spPr>
        <p:txBody>
          <a:bodyPr/>
          <a:lstStyle/>
          <a:p>
            <a:pPr algn="ctr"/>
            <a:r>
              <a:rPr lang="en-US" dirty="0" smtClean="0"/>
              <a:t>Thanks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2519" y="3978232"/>
            <a:ext cx="5248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Corey Roth</a:t>
            </a:r>
          </a:p>
          <a:p>
            <a:r>
              <a:rPr lang="en-US" sz="2400" dirty="0" smtClean="0">
                <a:hlinkClick r:id="rId2"/>
              </a:rPr>
              <a:t>coreyroth@gmail.com</a:t>
            </a:r>
            <a:r>
              <a:rPr lang="en-US" sz="2400" dirty="0" smtClean="0"/>
              <a:t> </a:t>
            </a:r>
          </a:p>
          <a:p>
            <a:r>
              <a:rPr lang="en-US" sz="2400" dirty="0" smtClean="0">
                <a:hlinkClick r:id="rId3"/>
              </a:rPr>
              <a:t>www.dotnetmafia.com</a:t>
            </a:r>
            <a:r>
              <a:rPr lang="en-US" sz="2400" dirty="0" smtClean="0"/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SharePoint  3.0 or MOSS 2007?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4099584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SharePoint 3.0 (WSS) is included with Windows Server</a:t>
            </a:r>
          </a:p>
          <a:p>
            <a:pPr eaLnBrk="1" hangingPunct="1"/>
            <a:r>
              <a:rPr lang="en-US" sz="2800" dirty="0" smtClean="0">
                <a:effectLst/>
              </a:rPr>
              <a:t>MOSS extends the features of WSS</a:t>
            </a:r>
          </a:p>
          <a:p>
            <a:pPr eaLnBrk="1" hangingPunct="1"/>
            <a:r>
              <a:rPr lang="en-US" sz="2800" dirty="0" smtClean="0">
                <a:effectLst/>
              </a:rPr>
              <a:t>MOSS requires a separate license</a:t>
            </a:r>
          </a:p>
          <a:p>
            <a:pPr eaLnBrk="1" hangingPunct="1"/>
            <a:r>
              <a:rPr lang="en-US" sz="2800" dirty="0" smtClean="0">
                <a:effectLst/>
              </a:rPr>
              <a:t>MOSS includes Business Data Catalog (BDC), Enterprise </a:t>
            </a:r>
            <a:r>
              <a:rPr lang="en-US" sz="2800" dirty="0" err="1" smtClean="0">
                <a:effectLst/>
              </a:rPr>
              <a:t>Seach</a:t>
            </a:r>
            <a:r>
              <a:rPr lang="en-US" sz="2800" dirty="0" smtClean="0">
                <a:effectLst/>
              </a:rPr>
              <a:t>, Excel Services, My Sites, KPI dashboards, People Search, Forms Services, etc.</a:t>
            </a: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Environment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178894"/>
            <a:ext cx="8410575" cy="4487382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Virtualization – Windows Server, </a:t>
            </a:r>
            <a:r>
              <a:rPr lang="en-US" sz="2800" dirty="0" smtClean="0">
                <a:effectLst/>
              </a:rPr>
              <a:t>SQL Server, WSS </a:t>
            </a:r>
            <a:r>
              <a:rPr lang="en-US" sz="2800" dirty="0" smtClean="0">
                <a:effectLst/>
              </a:rPr>
              <a:t>or MOSS, </a:t>
            </a:r>
            <a:r>
              <a:rPr lang="en-US" sz="2800" dirty="0" smtClean="0">
                <a:effectLst/>
              </a:rPr>
              <a:t>Domain Controller, and </a:t>
            </a:r>
            <a:r>
              <a:rPr lang="en-US" sz="2800" dirty="0" smtClean="0">
                <a:effectLst/>
              </a:rPr>
              <a:t>Visual Studio installed</a:t>
            </a:r>
          </a:p>
          <a:p>
            <a:pPr eaLnBrk="1" hangingPunct="1"/>
            <a:r>
              <a:rPr lang="en-US" sz="2800" dirty="0" smtClean="0">
                <a:effectLst/>
              </a:rPr>
              <a:t>SharePoint on Remote Server – </a:t>
            </a:r>
            <a:r>
              <a:rPr lang="en-US" sz="2800" dirty="0" smtClean="0">
                <a:effectLst/>
              </a:rPr>
              <a:t>Develop on XP or Vista </a:t>
            </a:r>
            <a:r>
              <a:rPr lang="en-US" sz="2800" dirty="0" smtClean="0">
                <a:effectLst/>
              </a:rPr>
              <a:t>and deploy files to remote server.  </a:t>
            </a:r>
            <a:r>
              <a:rPr lang="en-US" sz="2800" dirty="0" smtClean="0">
                <a:effectLst/>
              </a:rPr>
              <a:t>Requires </a:t>
            </a:r>
            <a:r>
              <a:rPr lang="en-US" sz="2800" dirty="0" smtClean="0">
                <a:effectLst/>
              </a:rPr>
              <a:t>remote debugging</a:t>
            </a:r>
          </a:p>
          <a:p>
            <a:pPr eaLnBrk="1" hangingPunct="1"/>
            <a:r>
              <a:rPr lang="en-US" sz="2800" dirty="0" smtClean="0">
                <a:effectLst/>
              </a:rPr>
              <a:t>SharePoint on Vista – Works but not supported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SharePoint Basics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5375" y="822634"/>
            <a:ext cx="8410575" cy="5803797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Farm – Represents the collection of servers of the SharePoint deployment</a:t>
            </a:r>
          </a:p>
          <a:p>
            <a:pPr eaLnBrk="1" hangingPunct="1"/>
            <a:r>
              <a:rPr lang="en-US" sz="2800" dirty="0" smtClean="0">
                <a:effectLst/>
              </a:rPr>
              <a:t>Web Applications – Typically one or more of these maps to a web site in IIS (i.e.: Port 80)</a:t>
            </a:r>
          </a:p>
          <a:p>
            <a:pPr eaLnBrk="1" hangingPunct="1"/>
            <a:r>
              <a:rPr lang="en-US" sz="2800" dirty="0" smtClean="0">
                <a:effectLst/>
              </a:rPr>
              <a:t>Site Collection (</a:t>
            </a:r>
            <a:r>
              <a:rPr lang="en-US" sz="2800" dirty="0" err="1" smtClean="0">
                <a:effectLst/>
              </a:rPr>
              <a:t>SPSite</a:t>
            </a:r>
            <a:r>
              <a:rPr lang="en-US" sz="2800" dirty="0" smtClean="0">
                <a:effectLst/>
              </a:rPr>
              <a:t>) – Will have at least one.  Groups sites together</a:t>
            </a:r>
          </a:p>
          <a:p>
            <a:pPr eaLnBrk="1" hangingPunct="1"/>
            <a:r>
              <a:rPr lang="en-US" sz="2800" dirty="0" smtClean="0">
                <a:effectLst/>
              </a:rPr>
              <a:t>Site (</a:t>
            </a:r>
            <a:r>
              <a:rPr lang="en-US" sz="2800" dirty="0" err="1" smtClean="0">
                <a:effectLst/>
              </a:rPr>
              <a:t>SPWeb</a:t>
            </a:r>
            <a:r>
              <a:rPr lang="en-US" sz="2800" dirty="0" smtClean="0">
                <a:effectLst/>
              </a:rPr>
              <a:t>) – Represents a site or </a:t>
            </a:r>
            <a:r>
              <a:rPr lang="en-US" sz="2800" dirty="0" err="1" smtClean="0">
                <a:effectLst/>
              </a:rPr>
              <a:t>subsite</a:t>
            </a:r>
            <a:r>
              <a:rPr lang="en-US" sz="2800" dirty="0" smtClean="0">
                <a:effectLst/>
              </a:rPr>
              <a:t> in a Site Collection.  Contains pages, lists, etc.</a:t>
            </a:r>
          </a:p>
          <a:p>
            <a:pPr eaLnBrk="1" hangingPunct="1"/>
            <a:r>
              <a:rPr lang="en-US" sz="2800" dirty="0" smtClean="0">
                <a:effectLst/>
              </a:rPr>
              <a:t>Feature – Allows code and SharePoint changes to occur at the click of a </a:t>
            </a:r>
            <a:r>
              <a:rPr lang="en-US" sz="2800" dirty="0" smtClean="0">
                <a:effectLst/>
              </a:rPr>
              <a:t>button</a:t>
            </a:r>
          </a:p>
          <a:p>
            <a:pPr eaLnBrk="1" hangingPunct="1"/>
            <a:r>
              <a:rPr lang="en-US" sz="2800" dirty="0" smtClean="0">
                <a:effectLst/>
              </a:rPr>
              <a:t>Solution (.</a:t>
            </a:r>
            <a:r>
              <a:rPr lang="en-US" sz="2800" dirty="0" err="1" smtClean="0">
                <a:effectLst/>
              </a:rPr>
              <a:t>wsp</a:t>
            </a:r>
            <a:r>
              <a:rPr lang="en-US" sz="2800" dirty="0" smtClean="0">
                <a:effectLst/>
              </a:rPr>
              <a:t>) – CAB file used for deployment</a:t>
            </a:r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089529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What’s different about SharePoint development?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3970318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Environment</a:t>
            </a:r>
          </a:p>
          <a:p>
            <a:pPr eaLnBrk="1" hangingPunct="1"/>
            <a:r>
              <a:rPr lang="en-US" sz="2800" dirty="0" smtClean="0">
                <a:effectLst/>
              </a:rPr>
              <a:t>Deployment</a:t>
            </a:r>
          </a:p>
          <a:p>
            <a:pPr eaLnBrk="1" hangingPunct="1"/>
            <a:r>
              <a:rPr lang="en-US" sz="2800" dirty="0" smtClean="0">
                <a:effectLst/>
              </a:rPr>
              <a:t>Pages and Sites</a:t>
            </a:r>
          </a:p>
          <a:p>
            <a:pPr eaLnBrk="1" hangingPunct="1"/>
            <a:r>
              <a:rPr lang="en-US" sz="2800" dirty="0" smtClean="0">
                <a:effectLst/>
              </a:rPr>
              <a:t>Must deploy DLLs to GAC or use Code Access Security if deploying to bin folder</a:t>
            </a:r>
          </a:p>
          <a:p>
            <a:pPr eaLnBrk="1" hangingPunct="1"/>
            <a:r>
              <a:rPr lang="en-US" sz="2800" dirty="0" smtClean="0">
                <a:effectLst/>
              </a:rPr>
              <a:t>User controls must be hosted by a web part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12 Hive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463" y="880316"/>
            <a:ext cx="8410575" cy="2289858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Location of most key SharePoint files:  </a:t>
            </a:r>
            <a:r>
              <a:rPr lang="en-US" sz="2800" i="1" dirty="0" smtClean="0">
                <a:effectLst/>
              </a:rPr>
              <a:t>C:\Program Files\Common Files\</a:t>
            </a:r>
            <a:r>
              <a:rPr lang="en-US" sz="2800" i="1" dirty="0" err="1" smtClean="0">
                <a:effectLst/>
              </a:rPr>
              <a:t>microsoft</a:t>
            </a:r>
            <a:r>
              <a:rPr lang="en-US" sz="2800" i="1" dirty="0" smtClean="0">
                <a:effectLst/>
              </a:rPr>
              <a:t> shared\Web Server Extensions\12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90936" y="2274073"/>
          <a:ext cx="7731968" cy="39344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65984"/>
                <a:gridCol w="3865984"/>
              </a:tblGrid>
              <a:tr h="396878">
                <a:tc>
                  <a:txBody>
                    <a:bodyPr/>
                    <a:lstStyle/>
                    <a:p>
                      <a:r>
                        <a:rPr lang="en-US" dirty="0" smtClean="0"/>
                        <a:t>Folder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CONFIG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Contains </a:t>
                      </a:r>
                      <a:r>
                        <a:rPr lang="en-US">
                          <a:solidFill>
                            <a:srgbClr val="666666"/>
                          </a:solidFill>
                          <a:hlinkClick r:id="rId3"/>
                        </a:rPr>
                        <a:t>partial trust</a:t>
                      </a:r>
                      <a:r>
                        <a:rPr lang="en-US"/>
                        <a:t> configuration files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ISAPI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Binaries and SharePoint Web Services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LOGS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Error Logs (look here first when you get a strange error)</a:t>
                      </a:r>
                    </a:p>
                  </a:txBody>
                  <a:tcPr marL="19050" marR="19050" marT="19050" marB="19050" anchor="ctr"/>
                </a:tc>
              </a:tr>
              <a:tr h="396878">
                <a:tc>
                  <a:txBody>
                    <a:bodyPr/>
                    <a:lstStyle/>
                    <a:p>
                      <a:r>
                        <a:rPr lang="en-US"/>
                        <a:t>TEMPLATE\CONTROLTEMPLATES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User Controls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TEMPLATE\FEATURES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SharePoint Features (turns functionality on and off)</a:t>
                      </a:r>
                    </a:p>
                  </a:txBody>
                  <a:tcPr marL="19050" marR="19050" marT="19050" marB="19050" anchor="ctr"/>
                </a:tc>
              </a:tr>
              <a:tr h="396878">
                <a:tc>
                  <a:txBody>
                    <a:bodyPr/>
                    <a:lstStyle/>
                    <a:p>
                      <a:r>
                        <a:rPr lang="en-US"/>
                        <a:t>TEMPLATE\IMAGES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MainImages Folder</a:t>
                      </a:r>
                    </a:p>
                  </a:txBody>
                  <a:tcPr marL="19050" marR="19050" marT="19050" marB="19050" anchor="ctr"/>
                </a:tc>
              </a:tr>
              <a:tr h="396878">
                <a:tc>
                  <a:txBody>
                    <a:bodyPr/>
                    <a:lstStyle/>
                    <a:p>
                      <a:r>
                        <a:rPr lang="en-US" dirty="0"/>
                        <a:t>TEMPLATE\LAYOUTS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Pages and Styles</a:t>
                      </a:r>
                    </a:p>
                  </a:txBody>
                  <a:tcPr marL="19050" marR="19050" marT="19050" marB="19050" anchor="ctr"/>
                </a:tc>
              </a:tr>
            </a:tbl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59093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12 Hive (Continued)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53613" y="1117084"/>
          <a:ext cx="7731968" cy="21570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65984"/>
                <a:gridCol w="3865984"/>
              </a:tblGrid>
              <a:tr h="396878">
                <a:tc>
                  <a:txBody>
                    <a:bodyPr/>
                    <a:lstStyle/>
                    <a:p>
                      <a:r>
                        <a:rPr lang="en-US" dirty="0" smtClean="0"/>
                        <a:t>Folder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TEMPLATE\SiteTemplates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Definitions avaiable for deploying new sites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TEMPLATE\THEMES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Used to create custom themes in SharePoint</a:t>
                      </a:r>
                    </a:p>
                  </a:txBody>
                  <a:tcPr marL="19050" marR="19050" marT="19050" marB="19050" anchor="ctr"/>
                </a:tc>
              </a:tr>
              <a:tr h="511574">
                <a:tc>
                  <a:txBody>
                    <a:bodyPr/>
                    <a:lstStyle/>
                    <a:p>
                      <a:r>
                        <a:rPr lang="en-US"/>
                        <a:t>TEMPLATE\XML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Contains XSDs for any XML used with SharePoint</a:t>
                      </a:r>
                    </a:p>
                  </a:txBody>
                  <a:tcPr marL="19050" marR="19050" marT="19050" marB="19050" anchor="ctr"/>
                </a:tc>
              </a:tr>
            </a:tbl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089529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Building a User Control with Visual Studio</a:t>
            </a:r>
            <a:endParaRPr lang="en-US" sz="3200" dirty="0" smtClean="0">
              <a:solidFill>
                <a:schemeClr val="accent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9125" y="1290860"/>
            <a:ext cx="8410575" cy="5780044"/>
          </a:xfrm>
        </p:spPr>
        <p:txBody>
          <a:bodyPr/>
          <a:lstStyle/>
          <a:p>
            <a:pPr eaLnBrk="1" hangingPunct="1"/>
            <a:r>
              <a:rPr lang="en-US" sz="2800" dirty="0" smtClean="0">
                <a:effectLst/>
              </a:rPr>
              <a:t>Web Application Project</a:t>
            </a:r>
          </a:p>
          <a:p>
            <a:pPr eaLnBrk="1" hangingPunct="1"/>
            <a:r>
              <a:rPr lang="en-US" sz="2800" dirty="0" smtClean="0">
                <a:effectLst/>
              </a:rPr>
              <a:t>Reference </a:t>
            </a:r>
            <a:r>
              <a:rPr lang="en-US" sz="2800" dirty="0" err="1" smtClean="0">
                <a:effectLst/>
              </a:rPr>
              <a:t>Microsoft.SharePoint.dll</a:t>
            </a:r>
            <a:endParaRPr lang="en-US" sz="2800" dirty="0" smtClean="0">
              <a:effectLst/>
            </a:endParaRPr>
          </a:p>
          <a:p>
            <a:pPr eaLnBrk="1" hangingPunct="1"/>
            <a:r>
              <a:rPr lang="en-US" sz="2800" dirty="0" smtClean="0">
                <a:effectLst/>
              </a:rPr>
              <a:t>Must be registered as safe for SharePoint to execute</a:t>
            </a:r>
          </a:p>
          <a:p>
            <a:pPr eaLnBrk="1" hangingPunct="1"/>
            <a:r>
              <a:rPr lang="en-US" sz="2800" dirty="0" smtClean="0">
                <a:effectLst/>
              </a:rPr>
              <a:t>Typically deployed to bin folder using Code Access Security</a:t>
            </a:r>
          </a:p>
          <a:p>
            <a:pPr eaLnBrk="1" hangingPunct="1"/>
            <a:r>
              <a:rPr lang="en-US" sz="2800" dirty="0" smtClean="0">
                <a:effectLst/>
              </a:rPr>
              <a:t>Controls are typically deployed to the CONTROLTEMPLATES folder in the 12 hive.</a:t>
            </a:r>
          </a:p>
          <a:p>
            <a:pPr eaLnBrk="1" hangingPunct="1"/>
            <a:r>
              <a:rPr lang="en-US" sz="2800" dirty="0" smtClean="0">
                <a:effectLst/>
              </a:rPr>
              <a:t>_</a:t>
            </a:r>
            <a:r>
              <a:rPr lang="en-US" sz="2800" dirty="0" err="1" smtClean="0">
                <a:effectLst/>
              </a:rPr>
              <a:t>ControlTemplates</a:t>
            </a:r>
            <a:r>
              <a:rPr lang="en-US" sz="2800" dirty="0" smtClean="0">
                <a:effectLst/>
              </a:rPr>
              <a:t> Virtual Directory</a:t>
            </a:r>
          </a:p>
          <a:p>
            <a:pPr eaLnBrk="1" hangingPunct="1"/>
            <a:r>
              <a:rPr lang="en-US" sz="2800" dirty="0" smtClean="0">
                <a:effectLst/>
              </a:rPr>
              <a:t>Complete instructions are on my blog</a:t>
            </a:r>
          </a:p>
          <a:p>
            <a:pPr eaLnBrk="1" hangingPunct="1"/>
            <a:endParaRPr lang="en-US" sz="2800" dirty="0" smtClean="0">
              <a:effectLst/>
            </a:endParaRPr>
          </a:p>
          <a:p>
            <a:pPr eaLnBrk="1" hangingPunct="1"/>
            <a:endParaRPr lang="en-US" sz="2800" dirty="0" smtClean="0">
              <a:effectLst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theme/theme1.xml><?xml version="1.0" encoding="utf-8"?>
<a:theme xmlns:a="http://schemas.openxmlformats.org/drawingml/2006/main" name="1_BITS globe template">
  <a:themeElements>
    <a:clrScheme name="1_BITS globe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6699FF"/>
      </a:accent2>
      <a:accent3>
        <a:srgbClr val="AAB1C6"/>
      </a:accent3>
      <a:accent4>
        <a:srgbClr val="DADADA"/>
      </a:accent4>
      <a:accent5>
        <a:srgbClr val="FDF3CA"/>
      </a:accent5>
      <a:accent6>
        <a:srgbClr val="5C8AE7"/>
      </a:accent6>
      <a:hlink>
        <a:srgbClr val="66CC66"/>
      </a:hlink>
      <a:folHlink>
        <a:srgbClr val="FA7438"/>
      </a:folHlink>
    </a:clrScheme>
    <a:fontScheme name="1_BITS glob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BITS globe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5C8AE7"/>
        </a:accent6>
        <a:hlink>
          <a:srgbClr val="66CC66"/>
        </a:hlink>
        <a:folHlink>
          <a:srgbClr val="FA743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ITS globe template">
  <a:themeElements>
    <a:clrScheme name="BITS globe template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6699FF"/>
      </a:accent2>
      <a:accent3>
        <a:srgbClr val="AAB1C6"/>
      </a:accent3>
      <a:accent4>
        <a:srgbClr val="DADADA"/>
      </a:accent4>
      <a:accent5>
        <a:srgbClr val="FDF3CA"/>
      </a:accent5>
      <a:accent6>
        <a:srgbClr val="5C8AE7"/>
      </a:accent6>
      <a:hlink>
        <a:srgbClr val="66CC66"/>
      </a:hlink>
      <a:folHlink>
        <a:srgbClr val="FA7438"/>
      </a:folHlink>
    </a:clrScheme>
    <a:fontScheme name="BITS globe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BITS globe template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6699FF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5C8AE7"/>
        </a:accent6>
        <a:hlink>
          <a:srgbClr val="66CC66"/>
        </a:hlink>
        <a:folHlink>
          <a:srgbClr val="FA743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F200C45F6E5641832CEC524431979B" ma:contentTypeVersion="0" ma:contentTypeDescription="Create a new document." ma:contentTypeScope="" ma:versionID="6800f350cb0f4c034a1fee994e948c37">
  <xsd:schema xmlns:xsd="http://www.w3.org/2001/XMLSchema" xmlns:p="http://schemas.microsoft.com/office/2006/metadata/properties" targetNamespace="http://schemas.microsoft.com/office/2006/metadata/properties" ma:root="true" ma:fieldsID="74a34f8ae59ef3969074a5355025be0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B43C258-47E4-48F8-842A-6B98871327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ED5444A-42A6-416A-8F35-3B9151B158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8C1E6E-5BF8-4465-83ED-14CA53968858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9BE33180-8891-471A-A077-22C8FB22C075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CMS 2002</Template>
  <TotalTime>6200</TotalTime>
  <Words>1370</Words>
  <Application>Microsoft PowerPoint</Application>
  <PresentationFormat>On-screen Show (4:3)</PresentationFormat>
  <Paragraphs>214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1_BITS globe template</vt:lpstr>
      <vt:lpstr>BITS globe template</vt:lpstr>
      <vt:lpstr>SharePoint Development for ASP.NET Developers</vt:lpstr>
      <vt:lpstr>Corey Roth</vt:lpstr>
      <vt:lpstr>SharePoint  3.0 or MOSS 2007?</vt:lpstr>
      <vt:lpstr>Environment</vt:lpstr>
      <vt:lpstr>SharePoint Basics</vt:lpstr>
      <vt:lpstr>What’s different about SharePoint development?</vt:lpstr>
      <vt:lpstr>12 Hive</vt:lpstr>
      <vt:lpstr>12 Hive (Continued)</vt:lpstr>
      <vt:lpstr>Building a User Control with Visual Studio</vt:lpstr>
      <vt:lpstr>SafeControls</vt:lpstr>
      <vt:lpstr>SharePoint API</vt:lpstr>
      <vt:lpstr>Demo</vt:lpstr>
      <vt:lpstr>Deployment Options</vt:lpstr>
      <vt:lpstr>What the Solution Package does…</vt:lpstr>
      <vt:lpstr>Demo</vt:lpstr>
      <vt:lpstr>Building and Deploying a Web Part</vt:lpstr>
      <vt:lpstr>Demo</vt:lpstr>
      <vt:lpstr>Feature Receivers</vt:lpstr>
      <vt:lpstr>Demo</vt:lpstr>
      <vt:lpstr>References</vt:lpstr>
      <vt:lpstr>Questions?</vt:lpstr>
      <vt:lpstr>Thanks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SharePoint Development for ASP.NET Developers</dc:title>
  <dc:subject>SharePoint Development</dc:subject>
  <dc:creator>Corey Roth</dc:creator>
  <cp:keywords>SharePoint, MOSS 2007, Development, Visual Studio</cp:keywords>
  <cp:lastModifiedBy>Corey Roth</cp:lastModifiedBy>
  <cp:revision>737</cp:revision>
  <dcterms:created xsi:type="dcterms:W3CDTF">1999-10-04T19:00:12Z</dcterms:created>
  <dcterms:modified xsi:type="dcterms:W3CDTF">2008-12-01T21:01:07Z</dcterms:modified>
  <cp:category>Presentations</cp:category>
  <cp:contentType>Document</cp:contentType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Status">
    <vt:lpwstr>Final</vt:lpwstr>
  </property>
  <property fmtid="{D5CDD505-2E9C-101B-9397-08002B2CF9AE}" pid="4" name="ContentTypeId">
    <vt:lpwstr>0x01010018B6852C6660CF4EB8B2B0D8438BF1D5</vt:lpwstr>
  </property>
  <property fmtid="{D5CDD505-2E9C-101B-9397-08002B2CF9AE}" pid="5" name="Course title">
    <vt:lpwstr>Building and Implementing Enterprise Search Solutions</vt:lpwstr>
  </property>
  <property fmtid="{D5CDD505-2E9C-101B-9397-08002B2CF9AE}" pid="6" name="Order">
    <vt:lpwstr>6000.00000000000</vt:lpwstr>
  </property>
</Properties>
</file>