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  <p:sldMasterId id="2147483651" r:id="rId6"/>
  </p:sldMasterIdLst>
  <p:notesMasterIdLst>
    <p:notesMasterId r:id="rId23"/>
  </p:notesMasterIdLst>
  <p:handoutMasterIdLst>
    <p:handoutMasterId r:id="rId24"/>
  </p:handoutMasterIdLst>
  <p:sldIdLst>
    <p:sldId id="330" r:id="rId7"/>
    <p:sldId id="351" r:id="rId8"/>
    <p:sldId id="433" r:id="rId9"/>
    <p:sldId id="434" r:id="rId10"/>
    <p:sldId id="435" r:id="rId11"/>
    <p:sldId id="352" r:id="rId12"/>
    <p:sldId id="414" r:id="rId13"/>
    <p:sldId id="437" r:id="rId14"/>
    <p:sldId id="438" r:id="rId15"/>
    <p:sldId id="439" r:id="rId16"/>
    <p:sldId id="440" r:id="rId17"/>
    <p:sldId id="441" r:id="rId18"/>
    <p:sldId id="436" r:id="rId19"/>
    <p:sldId id="427" r:id="rId20"/>
    <p:sldId id="431" r:id="rId21"/>
    <p:sldId id="428" r:id="rId22"/>
  </p:sldIdLst>
  <p:sldSz cx="9144000" cy="6858000" type="screen4x3"/>
  <p:notesSz cx="7162800" cy="9448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prnPr prnWhat="handouts3" clrMode="gray" frameSlides="1"/>
  <p:showPr showNarration="1" useTimings="0">
    <p:present/>
    <p:sldAll/>
    <p:penClr>
      <a:srgbClr val="FF0000"/>
    </p:penClr>
  </p:showPr>
  <p:clrMru>
    <a:srgbClr val="003399"/>
    <a:srgbClr val="6633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263" autoAdjust="0"/>
    <p:restoredTop sz="71294" autoAdjust="0"/>
  </p:normalViewPr>
  <p:slideViewPr>
    <p:cSldViewPr snapToGrid="0">
      <p:cViewPr varScale="1">
        <p:scale>
          <a:sx n="51" d="100"/>
          <a:sy n="51" d="100"/>
        </p:scale>
        <p:origin x="-1332" y="-102"/>
      </p:cViewPr>
      <p:guideLst>
        <p:guide orient="horz" pos="2160"/>
        <p:guide orient="horz" pos="144"/>
        <p:guide orient="horz" pos="891"/>
        <p:guide orient="horz" pos="1200"/>
        <p:guide orient="horz" pos="1488"/>
        <p:guide pos="2880"/>
        <p:guide pos="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554" y="-72"/>
      </p:cViewPr>
      <p:guideLst>
        <p:guide orient="horz" pos="2977"/>
        <p:guide pos="225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defTabSz="949325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Microsoft Office 2007 System</a:t>
            </a:r>
          </a:p>
          <a:p>
            <a:pPr>
              <a:defRPr/>
            </a:pPr>
            <a:r>
              <a:rPr lang="en-US"/>
              <a:t>Introduction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765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 2006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7650" y="8975725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4145A738-CDA5-4A01-AE33-37C5013AB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505075" y="8975725"/>
            <a:ext cx="21463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algn="ctr" defTabSz="949325">
              <a:defRPr sz="1200" b="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85750" y="9164638"/>
            <a:ext cx="2555875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93141" tIns="46570" rIns="93141" bIns="46570">
            <a:spAutoFit/>
          </a:bodyPr>
          <a:lstStyle/>
          <a:p>
            <a:pPr defTabSz="931863">
              <a:spcBef>
                <a:spcPct val="50000"/>
              </a:spcBef>
              <a:defRPr/>
            </a:pPr>
            <a:r>
              <a:rPr lang="en-US" sz="1000" b="0" dirty="0"/>
              <a:t>© 2006 Microsoft Corporation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765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20788" y="709613"/>
            <a:ext cx="4722812" cy="35417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5675" y="4489450"/>
            <a:ext cx="5251450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75725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7650" y="8975725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1A686AA3-C443-41D8-910B-AED9D536A9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4BE39D-2C0D-4F3A-A22C-40FEEA0232F8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550" y="4489450"/>
            <a:ext cx="5727700" cy="4249738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10/7/2008 6:53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10/7/2008 7:15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10/7/2008 7:26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SecurityPermission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class controlled by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SecurityPermissionFlag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enum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EnvironmentPermission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EnvironmentPermissionAccess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(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NoAccess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, Read, Write,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AllAccess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)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SqlClientPermission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DBDataPermissionAttribute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(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AllowBlankPassword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ConnectionString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)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FileIOPermission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FileIOPermissionAttribute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(Read, Write,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PathDiscovery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, Append)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EventLogPermission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EventLogPermissionAttribute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(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MachineName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, Unrestricted)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ConfigurationPermission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Unrestricted Only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ReflectionPermission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Needed for LINQ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AspNetHostingPermission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Needed for Controls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SharePointPermission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- </a:t>
            </a:r>
            <a:r>
              <a:rPr lang="en-US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ObjectModel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= True (Unrestricted = true) sometimes</a:t>
            </a:r>
            <a:endParaRPr lang="en-US" sz="120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D8DBB8-6717-4F21-BAC4-712C0A4CCB12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the use of BDC Tools,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MetaData</a:t>
            </a:r>
            <a:r>
              <a:rPr lang="en-US" baseline="0" dirty="0" smtClean="0"/>
              <a:t> Model and the Import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Partial trus</a:t>
            </a:r>
            <a:r>
              <a:rPr lang="en-US" baseline="0" dirty="0" smtClean="0"/>
              <a:t>t vs. Full Trust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D8DBB8-6717-4F21-BAC4-712C0A4CCB12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</a:t>
            </a:r>
            <a:r>
              <a:rPr lang="en-US" baseline="0" dirty="0" smtClean="0"/>
              <a:t> the first web part </a:t>
            </a:r>
            <a:r>
              <a:rPr lang="en-US" baseline="0" smtClean="0"/>
              <a:t>without CAS.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10/7/2008 6:47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CAS by adding</a:t>
            </a:r>
            <a:r>
              <a:rPr lang="en-US" baseline="0" dirty="0" smtClean="0"/>
              <a:t> APTCA attribute and Manifest.xml configuration.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SOfficeLogo-h-BLK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05000"/>
            <a:ext cx="7772400" cy="14097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4927600"/>
            <a:ext cx="7861300" cy="585788"/>
          </a:xfrm>
        </p:spPr>
        <p:txBody>
          <a:bodyPr anchor="ctr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28600"/>
            <a:ext cx="2097088" cy="3402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43625" cy="3402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SOfficeLogo-h-BLK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05000"/>
            <a:ext cx="7772400" cy="14097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4927600"/>
            <a:ext cx="7861300" cy="585788"/>
          </a:xfrm>
        </p:spPr>
        <p:txBody>
          <a:bodyPr anchor="ctr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5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28600"/>
            <a:ext cx="2097088" cy="3402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43625" cy="3402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5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16050"/>
            <a:ext cx="8388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8" descr="MSOfficeLogo-h-BLK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32" r:id="rId12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Ø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16050"/>
            <a:ext cx="8388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052" name="Picture 6" descr="MSOfficeLogo-h-BLK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Ø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hyperlink" Target="mailto:coreyroth@gmail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corey.roth@gmail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otnetmafia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492125"/>
            <a:ext cx="8445500" cy="1311128"/>
          </a:xfrm>
        </p:spPr>
        <p:txBody>
          <a:bodyPr/>
          <a:lstStyle/>
          <a:p>
            <a:pPr algn="ctr">
              <a:defRPr/>
            </a:pPr>
            <a:r>
              <a:rPr lang="en-US" sz="4400" dirty="0" err="1" smtClean="0"/>
              <a:t>Implemting</a:t>
            </a:r>
            <a:r>
              <a:rPr lang="en-US" sz="4400" dirty="0" smtClean="0"/>
              <a:t> Partial Trust in SharePoint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60021" y="2458192"/>
            <a:ext cx="3835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Presenter: Corey Roth</a:t>
            </a:r>
          </a:p>
          <a:p>
            <a:r>
              <a:rPr lang="en-US" sz="2400" dirty="0" smtClean="0"/>
              <a:t>Enterprise Consultant</a:t>
            </a:r>
          </a:p>
          <a:p>
            <a:r>
              <a:rPr lang="en-US" sz="2400" dirty="0" smtClean="0"/>
              <a:t>Stonebridge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0021" y="5308269"/>
            <a:ext cx="4963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Blog: </a:t>
            </a:r>
            <a:r>
              <a:rPr lang="en-US" sz="2400" dirty="0" smtClean="0">
                <a:hlinkClick r:id="rId3"/>
              </a:rPr>
              <a:t>www.dotnetmafia.com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What the Solution Package does…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5004447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Backs up your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Changes the trust element to </a:t>
            </a:r>
            <a:r>
              <a:rPr lang="en-US" sz="2800" dirty="0" err="1" smtClean="0">
                <a:effectLst/>
              </a:rPr>
              <a:t>WSS_Custom</a:t>
            </a:r>
            <a:r>
              <a:rPr lang="en-US" sz="2800" dirty="0" smtClean="0">
                <a:effectLst/>
              </a:rPr>
              <a:t> in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Backs up trust configuration file – </a:t>
            </a:r>
            <a:r>
              <a:rPr lang="en-US" sz="2800" dirty="0" err="1" smtClean="0">
                <a:effectLst/>
              </a:rPr>
              <a:t>wss_minimaltrust.config</a:t>
            </a:r>
            <a:r>
              <a:rPr lang="en-US" sz="2800" dirty="0" smtClean="0">
                <a:effectLst/>
              </a:rPr>
              <a:t> becomes </a:t>
            </a:r>
            <a:r>
              <a:rPr lang="en-US" sz="2800" dirty="0" err="1" smtClean="0">
                <a:effectLst/>
              </a:rPr>
              <a:t>wss_custom_wss_minimaltrust.config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Changes the path to the trust configuration file in the </a:t>
            </a:r>
            <a:r>
              <a:rPr lang="en-US" sz="2800" dirty="0" err="1" smtClean="0">
                <a:effectLst/>
              </a:rPr>
              <a:t>web.config</a:t>
            </a:r>
            <a:r>
              <a:rPr lang="en-US" sz="2800" dirty="0" smtClean="0">
                <a:effectLst/>
              </a:rPr>
              <a:t> &lt;</a:t>
            </a:r>
            <a:r>
              <a:rPr lang="en-US" sz="2800" dirty="0" err="1" smtClean="0">
                <a:effectLst/>
              </a:rPr>
              <a:t>trustLevel</a:t>
            </a:r>
            <a:r>
              <a:rPr lang="en-US" sz="2800" dirty="0" smtClean="0">
                <a:effectLst/>
              </a:rPr>
              <a:t>&gt; element</a:t>
            </a:r>
          </a:p>
          <a:p>
            <a:pPr eaLnBrk="1" hangingPunct="1"/>
            <a:r>
              <a:rPr lang="en-US" sz="2800" dirty="0" smtClean="0">
                <a:effectLst/>
              </a:rPr>
              <a:t>Adds code access security settings from manifest.xml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&lt;</a:t>
            </a:r>
            <a:r>
              <a:rPr lang="en-US" sz="3600" dirty="0" err="1" smtClean="0"/>
              <a:t>CodeAccessSecurity</a:t>
            </a:r>
            <a:r>
              <a:rPr lang="en-US" sz="3600" dirty="0" smtClean="0"/>
              <a:t>&gt;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391562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Element in trust configuration file that defines which CAS Policies apply to each assembly</a:t>
            </a:r>
          </a:p>
          <a:p>
            <a:pPr eaLnBrk="1" hangingPunct="1"/>
            <a:r>
              <a:rPr lang="en-US" sz="2800" dirty="0" smtClean="0">
                <a:effectLst/>
              </a:rPr>
              <a:t>&lt;</a:t>
            </a:r>
            <a:r>
              <a:rPr lang="en-US" sz="2800" dirty="0" err="1" smtClean="0">
                <a:effectLst/>
              </a:rPr>
              <a:t>IPermission</a:t>
            </a:r>
            <a:r>
              <a:rPr lang="en-US" sz="2800" dirty="0" smtClean="0">
                <a:effectLst/>
              </a:rPr>
              <a:t>&gt; element defines individual rights to resources such as ASP.NET, SharePoint, </a:t>
            </a:r>
            <a:r>
              <a:rPr lang="en-US" sz="2800" dirty="0" err="1" smtClean="0">
                <a:effectLst/>
              </a:rPr>
              <a:t>EventLog</a:t>
            </a:r>
            <a:r>
              <a:rPr lang="en-US" sz="2800" dirty="0" smtClean="0">
                <a:effectLst/>
              </a:rPr>
              <a:t>, Configuration, SQL Server, File I/O</a:t>
            </a:r>
          </a:p>
          <a:p>
            <a:pPr eaLnBrk="1" hangingPunct="1"/>
            <a:r>
              <a:rPr lang="en-US" sz="2800" dirty="0" smtClean="0">
                <a:effectLst/>
              </a:rPr>
              <a:t>Can be copied to configuration file manually or deployed via solution package (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286" y="5447489"/>
            <a:ext cx="9071714" cy="10772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>
                <a:latin typeface="Lucida Console" pitchFamily="49" charset="0"/>
              </a:rPr>
              <a:t>&lt;</a:t>
            </a:r>
            <a:r>
              <a:rPr lang="en-US" sz="1600" dirty="0" err="1" smtClean="0">
                <a:latin typeface="Lucida Console" pitchFamily="49" charset="0"/>
              </a:rPr>
              <a:t>IPermission</a:t>
            </a:r>
            <a:r>
              <a:rPr lang="en-US" sz="1600" dirty="0" smtClean="0">
                <a:latin typeface="Lucida Console" pitchFamily="49" charset="0"/>
              </a:rPr>
              <a:t> </a:t>
            </a:r>
            <a:r>
              <a:rPr lang="en-US" sz="1600" dirty="0" smtClean="0">
                <a:latin typeface="Lucida Console" pitchFamily="49" charset="0"/>
              </a:rPr>
              <a:t>class="</a:t>
            </a:r>
            <a:r>
              <a:rPr lang="en-US" sz="1600" dirty="0" err="1" smtClean="0">
                <a:latin typeface="Lucida Console" pitchFamily="49" charset="0"/>
              </a:rPr>
              <a:t>Microsoft.SharePoint.Security.SharePointPermission</a:t>
            </a:r>
            <a:r>
              <a:rPr lang="en-US" sz="1600" dirty="0" smtClean="0">
                <a:latin typeface="Lucida Console" pitchFamily="49" charset="0"/>
              </a:rPr>
              <a:t>,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err="1" smtClean="0">
                <a:latin typeface="Lucida Console" pitchFamily="49" charset="0"/>
              </a:rPr>
              <a:t>Microsoft.SharePoint.Security</a:t>
            </a:r>
            <a:r>
              <a:rPr lang="en-US" sz="1600" dirty="0" smtClean="0">
                <a:latin typeface="Lucida Console" pitchFamily="49" charset="0"/>
              </a:rPr>
              <a:t>, Version=12.0.0.0,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Culture=neutral</a:t>
            </a:r>
            <a:r>
              <a:rPr lang="en-US" sz="1600" dirty="0" smtClean="0">
                <a:latin typeface="Lucida Console" pitchFamily="49" charset="0"/>
              </a:rPr>
              <a:t>, </a:t>
            </a:r>
            <a:r>
              <a:rPr lang="en-US" sz="1600" dirty="0" err="1" smtClean="0">
                <a:latin typeface="Lucida Console" pitchFamily="49" charset="0"/>
              </a:rPr>
              <a:t>PublicKeyToken</a:t>
            </a:r>
            <a:r>
              <a:rPr lang="en-US" sz="1600" dirty="0" smtClean="0">
                <a:latin typeface="Lucida Console" pitchFamily="49" charset="0"/>
              </a:rPr>
              <a:t>=71e9bce111e9429c"</a:t>
            </a:r>
          </a:p>
          <a:p>
            <a:r>
              <a:rPr lang="en-US" sz="1600" dirty="0" smtClean="0">
                <a:latin typeface="Lucida Console" pitchFamily="49" charset="0"/>
              </a:rPr>
              <a:t>  </a:t>
            </a:r>
            <a:r>
              <a:rPr lang="en-US" sz="1600" dirty="0" smtClean="0">
                <a:latin typeface="Lucida Console" pitchFamily="49" charset="0"/>
              </a:rPr>
              <a:t>version</a:t>
            </a:r>
            <a:r>
              <a:rPr lang="en-US" sz="1600" dirty="0" smtClean="0">
                <a:latin typeface="Lucida Console" pitchFamily="49" charset="0"/>
              </a:rPr>
              <a:t>="1" </a:t>
            </a:r>
            <a:r>
              <a:rPr lang="en-US" sz="1600" dirty="0" err="1" smtClean="0">
                <a:latin typeface="Lucida Console" pitchFamily="49" charset="0"/>
              </a:rPr>
              <a:t>ObjectModel</a:t>
            </a:r>
            <a:r>
              <a:rPr lang="en-US" sz="1600" dirty="0" smtClean="0">
                <a:latin typeface="Lucida Console" pitchFamily="49" charset="0"/>
              </a:rPr>
              <a:t>="True"  </a:t>
            </a:r>
            <a:r>
              <a:rPr lang="en-US" sz="1600" dirty="0" smtClean="0">
                <a:latin typeface="Lucida Console" pitchFamily="49" charset="0"/>
              </a:rPr>
              <a:t>/&gt;</a:t>
            </a:r>
            <a:endParaRPr lang="en-US" sz="1600" dirty="0">
              <a:latin typeface="Lucida Console" pitchFamily="49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&lt;</a:t>
            </a:r>
            <a:r>
              <a:rPr lang="en-US" sz="3600" dirty="0" err="1" smtClean="0"/>
              <a:t>IPermission</a:t>
            </a:r>
            <a:r>
              <a:rPr lang="en-US" sz="3600" dirty="0" smtClean="0"/>
              <a:t>&gt;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5927777"/>
          </a:xfrm>
        </p:spPr>
        <p:txBody>
          <a:bodyPr/>
          <a:lstStyle/>
          <a:p>
            <a:pPr eaLnBrk="1" hangingPunct="1"/>
            <a:r>
              <a:rPr lang="en-US" sz="2400" dirty="0" err="1" smtClean="0">
                <a:effectLst/>
              </a:rPr>
              <a:t>AspNetHostingPermission</a:t>
            </a:r>
            <a:r>
              <a:rPr lang="en-US" sz="2400" dirty="0" smtClean="0">
                <a:effectLst/>
              </a:rPr>
              <a:t> (Level=“Minimal”) – Required for ASP.NET Controls</a:t>
            </a:r>
          </a:p>
          <a:p>
            <a:pPr eaLnBrk="1" hangingPunct="1"/>
            <a:r>
              <a:rPr lang="en-US" sz="2400" dirty="0" err="1" smtClean="0">
                <a:effectLst/>
              </a:rPr>
              <a:t>SharePointPermission</a:t>
            </a:r>
            <a:r>
              <a:rPr lang="en-US" sz="2400" dirty="0" smtClean="0">
                <a:effectLst/>
              </a:rPr>
              <a:t> (</a:t>
            </a:r>
            <a:r>
              <a:rPr lang="en-US" sz="2400" dirty="0" err="1" smtClean="0">
                <a:effectLst/>
              </a:rPr>
              <a:t>ObjectModel</a:t>
            </a:r>
            <a:r>
              <a:rPr lang="en-US" sz="2400" dirty="0" smtClean="0">
                <a:effectLst/>
              </a:rPr>
              <a:t>=“True”) – Required to use SharePoint API</a:t>
            </a:r>
          </a:p>
          <a:p>
            <a:pPr eaLnBrk="1" hangingPunct="1"/>
            <a:r>
              <a:rPr lang="en-US" sz="2400" dirty="0" err="1" smtClean="0">
                <a:effectLst/>
              </a:rPr>
              <a:t>FileIOPermission</a:t>
            </a:r>
            <a:r>
              <a:rPr lang="en-US" sz="2400" dirty="0" smtClean="0">
                <a:effectLst/>
              </a:rPr>
              <a:t>  (Read, Write, </a:t>
            </a:r>
            <a:r>
              <a:rPr lang="en-US" sz="2400" dirty="0" err="1" smtClean="0">
                <a:effectLst/>
              </a:rPr>
              <a:t>PathDiscovery</a:t>
            </a:r>
            <a:r>
              <a:rPr lang="en-US" sz="2400" dirty="0" smtClean="0">
                <a:effectLst/>
              </a:rPr>
              <a:t>, Append) – Specifies files the code can access - $</a:t>
            </a:r>
            <a:r>
              <a:rPr lang="en-US" sz="2400" dirty="0" err="1" smtClean="0">
                <a:effectLst/>
              </a:rPr>
              <a:t>AppDir</a:t>
            </a:r>
            <a:r>
              <a:rPr lang="en-US" sz="2400" dirty="0" smtClean="0">
                <a:effectLst/>
              </a:rPr>
              <a:t>$ by default</a:t>
            </a:r>
            <a:endParaRPr lang="en-US" sz="2400" dirty="0" smtClean="0">
              <a:effectLst/>
            </a:endParaRPr>
          </a:p>
          <a:p>
            <a:pPr eaLnBrk="1" hangingPunct="1"/>
            <a:r>
              <a:rPr lang="en-US" sz="2400" dirty="0" err="1" smtClean="0">
                <a:effectLst/>
              </a:rPr>
              <a:t>SqlClientPermission</a:t>
            </a:r>
            <a:r>
              <a:rPr lang="en-US" sz="2400" dirty="0" smtClean="0">
                <a:effectLst/>
              </a:rPr>
              <a:t> – Required to access SQL Server</a:t>
            </a:r>
          </a:p>
          <a:p>
            <a:pPr eaLnBrk="1" hangingPunct="1"/>
            <a:r>
              <a:rPr lang="en-US" sz="2400" dirty="0" err="1" smtClean="0">
                <a:effectLst/>
              </a:rPr>
              <a:t>ReflectionPermission</a:t>
            </a:r>
            <a:r>
              <a:rPr lang="en-US" sz="2400" dirty="0" smtClean="0">
                <a:effectLst/>
              </a:rPr>
              <a:t> – Required for LINQ</a:t>
            </a:r>
          </a:p>
          <a:p>
            <a:pPr eaLnBrk="1" hangingPunct="1"/>
            <a:r>
              <a:rPr lang="en-US" sz="2400" dirty="0" err="1" smtClean="0">
                <a:effectLst/>
              </a:rPr>
              <a:t>SecurityPermission</a:t>
            </a:r>
            <a:r>
              <a:rPr lang="en-US" sz="2400" dirty="0" smtClean="0">
                <a:effectLst/>
              </a:rPr>
              <a:t> – Required for most basic operations</a:t>
            </a:r>
          </a:p>
          <a:p>
            <a:pPr eaLnBrk="1" hangingPunct="1"/>
            <a:r>
              <a:rPr lang="en-US" sz="2400" dirty="0" err="1" smtClean="0">
                <a:effectLst/>
              </a:rPr>
              <a:t>EnvironmentPermission</a:t>
            </a:r>
            <a:r>
              <a:rPr lang="en-US" sz="2400" dirty="0" smtClean="0">
                <a:effectLst/>
              </a:rPr>
              <a:t> – Provides access to environment variables</a:t>
            </a:r>
            <a:endParaRPr lang="en-US" sz="24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requires Full Trust?</a:t>
            </a: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30213" y="1095375"/>
            <a:ext cx="8388350" cy="1920526"/>
          </a:xfrm>
        </p:spPr>
        <p:txBody>
          <a:bodyPr/>
          <a:lstStyle/>
          <a:p>
            <a:r>
              <a:rPr lang="en-US" sz="3600" dirty="0" smtClean="0">
                <a:effectLst/>
              </a:rPr>
              <a:t>Item Event Receivers</a:t>
            </a:r>
          </a:p>
          <a:p>
            <a:r>
              <a:rPr lang="en-US" sz="3600" dirty="0" smtClean="0">
                <a:effectLst/>
              </a:rPr>
              <a:t>Timer Jobs</a:t>
            </a:r>
          </a:p>
          <a:p>
            <a:r>
              <a:rPr lang="en-US" sz="3600" dirty="0" smtClean="0">
                <a:effectLst/>
              </a:rPr>
              <a:t>STSADM Commands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 Forget!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456057"/>
          </a:xfrm>
        </p:spPr>
        <p:txBody>
          <a:bodyPr/>
          <a:lstStyle/>
          <a:p>
            <a:r>
              <a:rPr lang="en-US" dirty="0" smtClean="0"/>
              <a:t>Beer and Code </a:t>
            </a:r>
            <a:r>
              <a:rPr lang="en-US" dirty="0" err="1" smtClean="0"/>
              <a:t>Meetup</a:t>
            </a:r>
            <a:r>
              <a:rPr lang="en-US" dirty="0" smtClean="0"/>
              <a:t> Tonight at </a:t>
            </a:r>
            <a:r>
              <a:rPr lang="en-US" dirty="0" err="1" smtClean="0"/>
              <a:t>Dirty’s</a:t>
            </a:r>
            <a:r>
              <a:rPr lang="en-US" dirty="0" smtClean="0"/>
              <a:t> Tavern (325 E 2</a:t>
            </a:r>
            <a:r>
              <a:rPr lang="en-US" baseline="30000" dirty="0" smtClean="0"/>
              <a:t>nd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SharePint</a:t>
            </a:r>
            <a:r>
              <a:rPr lang="en-US" dirty="0" smtClean="0"/>
              <a:t> </a:t>
            </a:r>
            <a:r>
              <a:rPr lang="en-US" dirty="0" err="1" smtClean="0"/>
              <a:t>Meetup</a:t>
            </a:r>
            <a:r>
              <a:rPr lang="en-US" dirty="0" smtClean="0"/>
              <a:t> – This Thursday October 16</a:t>
            </a:r>
            <a:r>
              <a:rPr lang="en-US" baseline="30000" dirty="0" smtClean="0"/>
              <a:t>th</a:t>
            </a:r>
            <a:r>
              <a:rPr lang="en-US" dirty="0" smtClean="0"/>
              <a:t> at </a:t>
            </a:r>
            <a:r>
              <a:rPr lang="en-US" dirty="0" err="1" smtClean="0"/>
              <a:t>Crawpappy’s</a:t>
            </a:r>
            <a:r>
              <a:rPr lang="en-US" dirty="0" smtClean="0"/>
              <a:t> (51</a:t>
            </a:r>
            <a:r>
              <a:rPr lang="en-US" baseline="30000" dirty="0" smtClean="0"/>
              <a:t>st</a:t>
            </a:r>
            <a:r>
              <a:rPr lang="en-US" dirty="0" smtClean="0"/>
              <a:t> and Harvard) at 6pm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47700" y="1905000"/>
            <a:ext cx="7772400" cy="757130"/>
          </a:xfrm>
        </p:spPr>
        <p:txBody>
          <a:bodyPr/>
          <a:lstStyle/>
          <a:p>
            <a:pPr algn="ctr"/>
            <a:r>
              <a:rPr lang="en-US" dirty="0" smtClean="0"/>
              <a:t>Thanks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2519" y="3978232"/>
            <a:ext cx="5248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Corey Roth</a:t>
            </a:r>
          </a:p>
          <a:p>
            <a:r>
              <a:rPr lang="en-US" sz="2400" dirty="0" smtClean="0">
                <a:hlinkClick r:id="rId2"/>
              </a:rPr>
              <a:t>coreyroth@gmail.com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hlinkClick r:id="rId3"/>
              </a:rPr>
              <a:t>www.dotnetmafia.com</a:t>
            </a:r>
            <a:r>
              <a:rPr lang="en-US" sz="2400" dirty="0" smtClean="0"/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Corey Roth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16050"/>
            <a:ext cx="8578850" cy="4413516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Consultant for Stonebridge</a:t>
            </a:r>
          </a:p>
          <a:p>
            <a:pPr eaLnBrk="1" hangingPunct="1">
              <a:defRPr/>
            </a:pPr>
            <a:r>
              <a:rPr lang="en-US" sz="2400" dirty="0" smtClean="0"/>
              <a:t>Worked in Consumer Electronics, Travel, Advertising, and Energy industries</a:t>
            </a:r>
          </a:p>
          <a:p>
            <a:pPr eaLnBrk="1" hangingPunct="1">
              <a:defRPr/>
            </a:pPr>
            <a:r>
              <a:rPr lang="en-US" sz="2400" dirty="0" smtClean="0"/>
              <a:t>Currently doing MOSS development specializing in Enterprise Search and ECM</a:t>
            </a:r>
          </a:p>
          <a:p>
            <a:pPr eaLnBrk="1" hangingPunct="1">
              <a:defRPr/>
            </a:pPr>
            <a:r>
              <a:rPr lang="en-US" sz="2400" dirty="0" smtClean="0"/>
              <a:t>OSU Graduate</a:t>
            </a:r>
          </a:p>
          <a:p>
            <a:pPr eaLnBrk="1" hangingPunct="1">
              <a:defRPr/>
            </a:pPr>
            <a:r>
              <a:rPr lang="en-US" sz="2400" dirty="0" smtClean="0"/>
              <a:t>Microsoft Award for Customer Excellence (ACE) Winner</a:t>
            </a:r>
          </a:p>
          <a:p>
            <a:pPr eaLnBrk="1" hangingPunct="1">
              <a:defRPr/>
            </a:pPr>
            <a:r>
              <a:rPr lang="en-US" sz="2400" dirty="0" smtClean="0"/>
              <a:t>E-mail: </a:t>
            </a:r>
            <a:r>
              <a:rPr lang="en-US" sz="2400" dirty="0" smtClean="0">
                <a:hlinkClick r:id="rId3"/>
              </a:rPr>
              <a:t>corey.roth@gmail.com</a:t>
            </a:r>
            <a:r>
              <a:rPr lang="en-US" sz="2400" dirty="0" smtClean="0"/>
              <a:t> </a:t>
            </a:r>
          </a:p>
          <a:p>
            <a:pPr eaLnBrk="1" hangingPunct="1">
              <a:defRPr/>
            </a:pPr>
            <a:r>
              <a:rPr lang="en-US" sz="2400" dirty="0" smtClean="0"/>
              <a:t>Blog: </a:t>
            </a:r>
            <a:r>
              <a:rPr lang="en-US" sz="2400" dirty="0" smtClean="0">
                <a:hlinkClick r:id="rId4"/>
              </a:rPr>
              <a:t>www.dotnetmafia.com</a:t>
            </a:r>
            <a:r>
              <a:rPr lang="en-US" sz="2400" dirty="0" smtClean="0"/>
              <a:t> (mirrored on sharepointblogs.com)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93113" cy="646331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Beer and Code </a:t>
            </a:r>
            <a:r>
              <a:rPr lang="en-US" sz="4000" dirty="0" err="1" smtClean="0"/>
              <a:t>Meetup</a:t>
            </a:r>
            <a:r>
              <a:rPr lang="en-US" sz="4000" dirty="0" smtClean="0"/>
              <a:t> Tonight!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16050"/>
            <a:ext cx="5702559" cy="3859518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Tonight at Dirty Tavern (325 W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) around 6pm after </a:t>
            </a:r>
            <a:r>
              <a:rPr lang="en-US" sz="2400" dirty="0" err="1" smtClean="0"/>
              <a:t>TechFest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Come talk with other IT professionals about .NET, C#, Agile, SharePoint, Ruby and more</a:t>
            </a:r>
          </a:p>
          <a:p>
            <a:pPr eaLnBrk="1" hangingPunct="1">
              <a:defRPr/>
            </a:pPr>
            <a:r>
              <a:rPr lang="en-US" sz="2400" dirty="0" smtClean="0"/>
              <a:t>Downtown – Just minutes from </a:t>
            </a:r>
            <a:r>
              <a:rPr lang="en-US" sz="2400" dirty="0" err="1" smtClean="0"/>
              <a:t>TechFest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First pitcher is on me</a:t>
            </a:r>
          </a:p>
          <a:p>
            <a:pPr eaLnBrk="1" hangingPunct="1">
              <a:defRPr/>
            </a:pPr>
            <a:r>
              <a:rPr lang="en-US" sz="2400" dirty="0" smtClean="0"/>
              <a:t>Now you have something to do tonight!</a:t>
            </a:r>
          </a:p>
        </p:txBody>
      </p:sp>
      <p:pic>
        <p:nvPicPr>
          <p:cNvPr id="5" name="Picture 4" descr="Be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013" y="1468017"/>
            <a:ext cx="2551922" cy="3402563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93113" cy="646331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err="1" smtClean="0"/>
              <a:t>SharePint</a:t>
            </a:r>
            <a:r>
              <a:rPr lang="en-US" sz="4000" dirty="0" smtClean="0"/>
              <a:t> – A SharePoint </a:t>
            </a:r>
            <a:r>
              <a:rPr lang="en-US" sz="4000" dirty="0" err="1" smtClean="0"/>
              <a:t>Meetup</a:t>
            </a:r>
            <a:endParaRPr lang="en-US" sz="4000" dirty="0" smtClean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16050"/>
            <a:ext cx="5702559" cy="3970318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Next Thursday at </a:t>
            </a:r>
            <a:r>
              <a:rPr lang="en-US" sz="2400" dirty="0" err="1" smtClean="0"/>
              <a:t>Crawpappy’s</a:t>
            </a:r>
            <a:r>
              <a:rPr lang="en-US" sz="2400" dirty="0" smtClean="0"/>
              <a:t> (51st and Harvard)</a:t>
            </a:r>
          </a:p>
          <a:p>
            <a:pPr eaLnBrk="1" hangingPunct="1">
              <a:defRPr/>
            </a:pPr>
            <a:r>
              <a:rPr lang="en-US" sz="2400" dirty="0" smtClean="0"/>
              <a:t>Come talk with other SharePoint developers in a casual setting</a:t>
            </a:r>
          </a:p>
          <a:p>
            <a:pPr eaLnBrk="1" hangingPunct="1">
              <a:defRPr/>
            </a:pPr>
            <a:r>
              <a:rPr lang="en-US" sz="2400" dirty="0" smtClean="0"/>
              <a:t>Great place to talk to others about best practices and your latest SharePoint issues</a:t>
            </a:r>
          </a:p>
          <a:p>
            <a:pPr eaLnBrk="1" hangingPunct="1">
              <a:defRPr/>
            </a:pPr>
            <a:r>
              <a:rPr lang="en-US" sz="2400" dirty="0" smtClean="0"/>
              <a:t>No presentations or slides</a:t>
            </a:r>
          </a:p>
          <a:p>
            <a:pPr eaLnBrk="1" hangingPunct="1">
              <a:defRPr/>
            </a:pPr>
            <a:r>
              <a:rPr lang="en-US" sz="2400" dirty="0" smtClean="0"/>
              <a:t>Not a User Group</a:t>
            </a:r>
          </a:p>
          <a:p>
            <a:pPr eaLnBrk="1" hangingPunct="1">
              <a:defRPr/>
            </a:pPr>
            <a:r>
              <a:rPr lang="en-US" sz="2400" dirty="0" smtClean="0"/>
              <a:t>All are welcome!</a:t>
            </a:r>
          </a:p>
        </p:txBody>
      </p:sp>
      <p:pic>
        <p:nvPicPr>
          <p:cNvPr id="5" name="Picture 4" descr="Be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013" y="1468017"/>
            <a:ext cx="2551922" cy="3402563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What is Partial Trust?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use Partial Trust</a:t>
            </a: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30213" y="1095375"/>
            <a:ext cx="8388350" cy="4081117"/>
          </a:xfrm>
        </p:spPr>
        <p:txBody>
          <a:bodyPr/>
          <a:lstStyle/>
          <a:p>
            <a:r>
              <a:rPr lang="en-US" sz="3600" dirty="0" smtClean="0">
                <a:effectLst/>
              </a:rPr>
              <a:t>More Secure</a:t>
            </a:r>
          </a:p>
          <a:p>
            <a:r>
              <a:rPr lang="en-US" sz="3600" dirty="0" smtClean="0">
                <a:effectLst/>
              </a:rPr>
              <a:t>Doesn’t require giving every deployed DLL full trust</a:t>
            </a:r>
          </a:p>
          <a:p>
            <a:r>
              <a:rPr lang="en-US" sz="3600" dirty="0" smtClean="0">
                <a:effectLst/>
              </a:rPr>
              <a:t>Allows deployment of assemblies to bin folder</a:t>
            </a:r>
          </a:p>
          <a:p>
            <a:r>
              <a:rPr lang="en-US" sz="3600" dirty="0" smtClean="0">
                <a:effectLst/>
              </a:rPr>
              <a:t>Deployment doesn’t require an Application Pool reset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034129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Implementing Partial Trust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4875181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Add [Assembly: </a:t>
            </a:r>
            <a:r>
              <a:rPr lang="en-US" sz="2800" dirty="0" err="1" smtClean="0">
                <a:effectLst/>
              </a:rPr>
              <a:t>AllowParitallyTrustedCallers</a:t>
            </a:r>
            <a:r>
              <a:rPr lang="en-US" sz="2800" dirty="0" smtClean="0">
                <a:effectLst/>
              </a:rPr>
              <a:t>()] to </a:t>
            </a:r>
            <a:r>
              <a:rPr lang="en-US" sz="2800" dirty="0" err="1" smtClean="0">
                <a:effectLst/>
              </a:rPr>
              <a:t>AssemblyInfo.cs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Set &lt;trust Level=“Minimal” </a:t>
            </a:r>
            <a:r>
              <a:rPr lang="en-US" sz="2800" dirty="0" err="1" smtClean="0">
                <a:effectLst/>
              </a:rPr>
              <a:t>originUrl</a:t>
            </a:r>
            <a:r>
              <a:rPr lang="en-US" sz="2800" dirty="0" smtClean="0">
                <a:effectLst/>
              </a:rPr>
              <a:t>=“” /&gt; in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Define Security Policy in Trust configuration file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Security policy can be deployed via solution package (.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Install solution files with –</a:t>
            </a:r>
            <a:r>
              <a:rPr lang="en-US" sz="2800" dirty="0" err="1" smtClean="0">
                <a:effectLst/>
              </a:rPr>
              <a:t>allowCasPolicies</a:t>
            </a:r>
            <a:r>
              <a:rPr lang="en-US" sz="2800" dirty="0" smtClean="0">
                <a:effectLst/>
              </a:rPr>
              <a:t> parameter</a:t>
            </a:r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1_BITS globe template">
  <a:themeElements>
    <a:clrScheme name="1_BITS globe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6699FF"/>
      </a:accent2>
      <a:accent3>
        <a:srgbClr val="AAB1C6"/>
      </a:accent3>
      <a:accent4>
        <a:srgbClr val="DADADA"/>
      </a:accent4>
      <a:accent5>
        <a:srgbClr val="FDF3CA"/>
      </a:accent5>
      <a:accent6>
        <a:srgbClr val="5C8AE7"/>
      </a:accent6>
      <a:hlink>
        <a:srgbClr val="66CC66"/>
      </a:hlink>
      <a:folHlink>
        <a:srgbClr val="FA7438"/>
      </a:folHlink>
    </a:clrScheme>
    <a:fontScheme name="1_BITS glob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BITS globe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5C8AE7"/>
        </a:accent6>
        <a:hlink>
          <a:srgbClr val="66CC66"/>
        </a:hlink>
        <a:folHlink>
          <a:srgbClr val="FA743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ITS globe template">
  <a:themeElements>
    <a:clrScheme name="BITS globe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6699FF"/>
      </a:accent2>
      <a:accent3>
        <a:srgbClr val="AAB1C6"/>
      </a:accent3>
      <a:accent4>
        <a:srgbClr val="DADADA"/>
      </a:accent4>
      <a:accent5>
        <a:srgbClr val="FDF3CA"/>
      </a:accent5>
      <a:accent6>
        <a:srgbClr val="5C8AE7"/>
      </a:accent6>
      <a:hlink>
        <a:srgbClr val="66CC66"/>
      </a:hlink>
      <a:folHlink>
        <a:srgbClr val="FA7438"/>
      </a:folHlink>
    </a:clrScheme>
    <a:fontScheme name="BITS glob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BITS globe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5C8AE7"/>
        </a:accent6>
        <a:hlink>
          <a:srgbClr val="66CC66"/>
        </a:hlink>
        <a:folHlink>
          <a:srgbClr val="FA743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F200C45F6E5641832CEC524431979B" ma:contentTypeVersion="0" ma:contentTypeDescription="Create a new document." ma:contentTypeScope="" ma:versionID="6800f350cb0f4c034a1fee994e948c37">
  <xsd:schema xmlns:xsd="http://www.w3.org/2001/XMLSchema" xmlns:p="http://schemas.microsoft.com/office/2006/metadata/properties" targetNamespace="http://schemas.microsoft.com/office/2006/metadata/properties" ma:root="true" ma:fieldsID="74a34f8ae59ef3969074a5355025be0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B8C1E6E-5BF8-4465-83ED-14CA5396885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CED5444A-42A6-416A-8F35-3B9151B158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43C258-47E4-48F8-842A-6B98871327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9BE33180-8891-471A-A077-22C8FB22C075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CMS 2002</Template>
  <TotalTime>5778</TotalTime>
  <Words>757</Words>
  <Application>Microsoft PowerPoint</Application>
  <PresentationFormat>On-screen Show (4:3)</PresentationFormat>
  <Paragraphs>113</Paragraphs>
  <Slides>16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1_BITS globe template</vt:lpstr>
      <vt:lpstr>BITS globe template</vt:lpstr>
      <vt:lpstr>Implemting Partial Trust in SharePoint</vt:lpstr>
      <vt:lpstr>Corey Roth</vt:lpstr>
      <vt:lpstr>Beer and Code Meetup Tonight!</vt:lpstr>
      <vt:lpstr>SharePint – A SharePoint Meetup</vt:lpstr>
      <vt:lpstr>What is Partial Trust?</vt:lpstr>
      <vt:lpstr>Why use Partial Trust</vt:lpstr>
      <vt:lpstr>Demo</vt:lpstr>
      <vt:lpstr>Implementing Partial Trust </vt:lpstr>
      <vt:lpstr>Demo</vt:lpstr>
      <vt:lpstr>What the Solution Package does…</vt:lpstr>
      <vt:lpstr>&lt;CodeAccessSecurity&gt;</vt:lpstr>
      <vt:lpstr>&lt;IPermission&gt;</vt:lpstr>
      <vt:lpstr>What requires Full Trust?</vt:lpstr>
      <vt:lpstr>Questions?</vt:lpstr>
      <vt:lpstr>Don’t Forget!</vt:lpstr>
      <vt:lpstr>Thanks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Searching Business Data with MOSS 2007 Enterprise Search</dc:title>
  <dc:subject>MOSS 2007 Enterprise Search Business Data Catalog</dc:subject>
  <dc:creator>Corey Roth</dc:creator>
  <cp:keywords>Enterprise Search, Business Data Catalog, BDC</cp:keywords>
  <cp:lastModifiedBy>Corey Roth</cp:lastModifiedBy>
  <cp:revision>692</cp:revision>
  <dcterms:created xsi:type="dcterms:W3CDTF">1999-10-04T19:00:12Z</dcterms:created>
  <dcterms:modified xsi:type="dcterms:W3CDTF">2008-10-08T00:34:22Z</dcterms:modified>
  <cp:category>Presentations</cp:category>
  <cp:contentType>Document</cp:contentType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Status">
    <vt:lpwstr>Final</vt:lpwstr>
  </property>
  <property fmtid="{D5CDD505-2E9C-101B-9397-08002B2CF9AE}" pid="4" name="ContentTypeId">
    <vt:lpwstr>0x01010018B6852C6660CF4EB8B2B0D8438BF1D5</vt:lpwstr>
  </property>
  <property fmtid="{D5CDD505-2E9C-101B-9397-08002B2CF9AE}" pid="5" name="Course title">
    <vt:lpwstr>Building and Implementing Enterprise Search Solutions</vt:lpwstr>
  </property>
  <property fmtid="{D5CDD505-2E9C-101B-9397-08002B2CF9AE}" pid="6" name="Order">
    <vt:lpwstr>6000.00000000000</vt:lpwstr>
  </property>
</Properties>
</file>